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5"/>
  </p:notesMasterIdLst>
  <p:sldIdLst>
    <p:sldId id="344" r:id="rId3"/>
    <p:sldId id="380" r:id="rId4"/>
    <p:sldId id="382" r:id="rId5"/>
    <p:sldId id="384" r:id="rId6"/>
    <p:sldId id="360" r:id="rId7"/>
    <p:sldId id="375" r:id="rId8"/>
    <p:sldId id="376" r:id="rId9"/>
    <p:sldId id="364" r:id="rId10"/>
    <p:sldId id="366" r:id="rId11"/>
    <p:sldId id="371" r:id="rId12"/>
    <p:sldId id="372" r:id="rId13"/>
    <p:sldId id="373" r:id="rId14"/>
    <p:sldId id="341" r:id="rId15"/>
    <p:sldId id="387" r:id="rId16"/>
    <p:sldId id="388" r:id="rId17"/>
    <p:sldId id="389" r:id="rId18"/>
    <p:sldId id="336" r:id="rId19"/>
    <p:sldId id="390" r:id="rId20"/>
    <p:sldId id="391" r:id="rId21"/>
    <p:sldId id="392" r:id="rId22"/>
    <p:sldId id="303" r:id="rId23"/>
    <p:sldId id="30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p:scale>
          <a:sx n="100" d="100"/>
          <a:sy n="100" d="100"/>
        </p:scale>
        <p:origin x="-300"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2B57B-C734-4978-8BB8-F68B3CA760D2}" type="doc">
      <dgm:prSet loTypeId="urn:microsoft.com/office/officeart/2005/8/layout/default#6" loCatId="list" qsTypeId="urn:microsoft.com/office/officeart/2005/8/quickstyle/3d1" qsCatId="3D" csTypeId="urn:microsoft.com/office/officeart/2005/8/colors/accent2_2" csCatId="accent2" phldr="1"/>
      <dgm:spPr/>
      <dgm:t>
        <a:bodyPr/>
        <a:lstStyle/>
        <a:p>
          <a:endParaRPr lang="en-GB"/>
        </a:p>
      </dgm:t>
    </dgm:pt>
    <dgm:pt modelId="{751EDE96-02B4-4EEA-A9C6-137EECD4A598}">
      <dgm:prSet phldrT="[Text]" custT="1"/>
      <dgm:spPr/>
      <dgm:t>
        <a:bodyPr/>
        <a:lstStyle/>
        <a:p>
          <a:r>
            <a:rPr lang="fr-BE" sz="2000" dirty="0" smtClean="0"/>
            <a:t>Collaborative Projects</a:t>
          </a:r>
        </a:p>
        <a:p>
          <a:r>
            <a:rPr lang="fr-BE" sz="2000" dirty="0" smtClean="0"/>
            <a:t>13%</a:t>
          </a:r>
          <a:endParaRPr lang="en-GB" sz="2000" dirty="0"/>
        </a:p>
      </dgm:t>
    </dgm:pt>
    <dgm:pt modelId="{B853655B-932F-4D1A-BF9F-C8ED7986CFF2}" type="parTrans" cxnId="{74C0D395-BE08-4E3F-A4B4-2A211665A43D}">
      <dgm:prSet/>
      <dgm:spPr/>
      <dgm:t>
        <a:bodyPr/>
        <a:lstStyle/>
        <a:p>
          <a:endParaRPr lang="en-GB"/>
        </a:p>
      </dgm:t>
    </dgm:pt>
    <dgm:pt modelId="{BFDD1BD9-C6E2-4CF8-9E7C-7328504A7B97}" type="sibTrans" cxnId="{74C0D395-BE08-4E3F-A4B4-2A211665A43D}">
      <dgm:prSet/>
      <dgm:spPr/>
      <dgm:t>
        <a:bodyPr/>
        <a:lstStyle/>
        <a:p>
          <a:endParaRPr lang="en-GB"/>
        </a:p>
      </dgm:t>
    </dgm:pt>
    <dgm:pt modelId="{75783096-DD7F-40ED-9797-FEC0C1F5292F}">
      <dgm:prSet phldrT="[Text]" custT="1"/>
      <dgm:spPr/>
      <dgm:t>
        <a:bodyPr/>
        <a:lstStyle/>
        <a:p>
          <a:r>
            <a:rPr lang="fr-BE" sz="2000" b="0" dirty="0" smtClean="0"/>
            <a:t>Enhancing Innovation Capacity</a:t>
          </a:r>
          <a:endParaRPr lang="en-GB" sz="2000" b="0" dirty="0"/>
        </a:p>
      </dgm:t>
    </dgm:pt>
    <dgm:pt modelId="{41A81393-7053-49EB-8213-32708CA2AEB3}" type="parTrans" cxnId="{051B7461-09ED-4746-9EB7-22595B61B493}">
      <dgm:prSet/>
      <dgm:spPr/>
      <dgm:t>
        <a:bodyPr/>
        <a:lstStyle/>
        <a:p>
          <a:endParaRPr lang="en-GB"/>
        </a:p>
      </dgm:t>
    </dgm:pt>
    <dgm:pt modelId="{68CDCC0A-3271-4526-A2E0-976249B825BC}" type="sibTrans" cxnId="{051B7461-09ED-4746-9EB7-22595B61B493}">
      <dgm:prSet/>
      <dgm:spPr/>
      <dgm:t>
        <a:bodyPr/>
        <a:lstStyle/>
        <a:p>
          <a:endParaRPr lang="en-GB"/>
        </a:p>
      </dgm:t>
    </dgm:pt>
    <dgm:pt modelId="{0D251284-8AEE-4F98-97F4-8DBB674CAE9E}">
      <dgm:prSet phldrT="[Text]" custT="1"/>
      <dgm:spPr/>
      <dgm:t>
        <a:bodyPr/>
        <a:lstStyle/>
        <a:p>
          <a:endParaRPr lang="fr-BE" sz="2000" dirty="0" smtClean="0"/>
        </a:p>
        <a:p>
          <a:r>
            <a:rPr lang="fr-BE" sz="2000" dirty="0" smtClean="0"/>
            <a:t>Eurostars II</a:t>
          </a:r>
          <a:br>
            <a:rPr lang="fr-BE" sz="2000" dirty="0" smtClean="0"/>
          </a:br>
          <a:endParaRPr lang="en-GB" sz="2000" dirty="0"/>
        </a:p>
      </dgm:t>
    </dgm:pt>
    <dgm:pt modelId="{0160F715-9EE2-4916-B37B-18C387DCD66F}" type="parTrans" cxnId="{C5819DD7-DD9D-4499-B797-041D234EEDC7}">
      <dgm:prSet/>
      <dgm:spPr/>
      <dgm:t>
        <a:bodyPr/>
        <a:lstStyle/>
        <a:p>
          <a:endParaRPr lang="fr-BE"/>
        </a:p>
      </dgm:t>
    </dgm:pt>
    <dgm:pt modelId="{C9BF3A8E-EAF6-4701-86DA-42A1BC10A3F9}" type="sibTrans" cxnId="{C5819DD7-DD9D-4499-B797-041D234EEDC7}">
      <dgm:prSet/>
      <dgm:spPr/>
      <dgm:t>
        <a:bodyPr/>
        <a:lstStyle/>
        <a:p>
          <a:endParaRPr lang="fr-BE"/>
        </a:p>
      </dgm:t>
    </dgm:pt>
    <dgm:pt modelId="{4066A880-FE3C-44B7-B56A-5B888CE5EC18}">
      <dgm:prSet phldrT="[Text]" custT="1"/>
      <dgm:spPr/>
      <dgm:t>
        <a:bodyPr/>
        <a:lstStyle/>
        <a:p>
          <a:r>
            <a:rPr lang="fr-BE" sz="2000" b="0" dirty="0" smtClean="0"/>
            <a:t>InnovFin – EU Finance for Innovators</a:t>
          </a:r>
        </a:p>
        <a:p>
          <a:r>
            <a:rPr lang="fr-BE" sz="1400" b="0" dirty="0" smtClean="0"/>
            <a:t>&amp; accompanying measures</a:t>
          </a:r>
          <a:endParaRPr lang="en-GB" sz="1400" b="0" dirty="0"/>
        </a:p>
      </dgm:t>
    </dgm:pt>
    <dgm:pt modelId="{69BEE9F2-D309-4D72-B8A4-DB6F364A0B43}" type="parTrans" cxnId="{29B482B5-71CA-4161-B823-CFE8EE637C14}">
      <dgm:prSet/>
      <dgm:spPr/>
      <dgm:t>
        <a:bodyPr/>
        <a:lstStyle/>
        <a:p>
          <a:endParaRPr lang="fr-BE"/>
        </a:p>
      </dgm:t>
    </dgm:pt>
    <dgm:pt modelId="{CBF8736B-1E03-4190-830F-A6CEC2217CCF}" type="sibTrans" cxnId="{29B482B5-71CA-4161-B823-CFE8EE637C14}">
      <dgm:prSet/>
      <dgm:spPr/>
      <dgm:t>
        <a:bodyPr/>
        <a:lstStyle/>
        <a:p>
          <a:endParaRPr lang="fr-BE"/>
        </a:p>
      </dgm:t>
    </dgm:pt>
    <dgm:pt modelId="{9D7AE903-56A2-4F9D-9283-A67F160A0F89}">
      <dgm:prSet phldrT="[Text]"/>
      <dgm:spPr/>
      <dgm:t>
        <a:bodyPr/>
        <a:lstStyle/>
        <a:p>
          <a:r>
            <a:rPr lang="fr-BE" dirty="0" smtClean="0"/>
            <a:t>Fellowships </a:t>
          </a:r>
        </a:p>
        <a:p>
          <a:r>
            <a:rPr lang="fr-BE" dirty="0" smtClean="0"/>
            <a:t>(Access to Skills)</a:t>
          </a:r>
          <a:endParaRPr lang="en-GB" dirty="0"/>
        </a:p>
      </dgm:t>
    </dgm:pt>
    <dgm:pt modelId="{91F2F7A1-71E7-4207-94D1-708471B88833}" type="parTrans" cxnId="{69790AFF-0CAB-4937-9A61-0ED4EDE44B8A}">
      <dgm:prSet/>
      <dgm:spPr/>
      <dgm:t>
        <a:bodyPr/>
        <a:lstStyle/>
        <a:p>
          <a:endParaRPr lang="fr-BE"/>
        </a:p>
      </dgm:t>
    </dgm:pt>
    <dgm:pt modelId="{C8F4AFF6-E6F6-48B1-A8B8-6F51F16A9286}" type="sibTrans" cxnId="{69790AFF-0CAB-4937-9A61-0ED4EDE44B8A}">
      <dgm:prSet/>
      <dgm:spPr/>
      <dgm:t>
        <a:bodyPr/>
        <a:lstStyle/>
        <a:p>
          <a:endParaRPr lang="fr-BE"/>
        </a:p>
      </dgm:t>
    </dgm:pt>
    <dgm:pt modelId="{BFCDAB1D-9012-4662-842A-C120A5115B1B}">
      <dgm:prSet phldrT="[Text]" custT="1"/>
      <dgm:spPr/>
      <dgm:t>
        <a:bodyPr/>
        <a:lstStyle/>
        <a:p>
          <a:r>
            <a:rPr lang="fr-BE" sz="2000" dirty="0" smtClean="0"/>
            <a:t>SME Instrument</a:t>
          </a:r>
        </a:p>
        <a:p>
          <a:r>
            <a:rPr lang="fr-BE" sz="2000" dirty="0" smtClean="0"/>
            <a:t>7%</a:t>
          </a:r>
          <a:endParaRPr lang="en-GB" sz="2000" dirty="0"/>
        </a:p>
      </dgm:t>
    </dgm:pt>
    <dgm:pt modelId="{3BE9BF3C-40D4-44CD-866F-0BD70E49BBFE}" type="parTrans" cxnId="{91C6C431-0635-476C-AEC8-9FB78B15B3A9}">
      <dgm:prSet/>
      <dgm:spPr/>
      <dgm:t>
        <a:bodyPr/>
        <a:lstStyle/>
        <a:p>
          <a:endParaRPr lang="fr-BE"/>
        </a:p>
      </dgm:t>
    </dgm:pt>
    <dgm:pt modelId="{E0E7B376-29EF-436C-A8F6-5B7DCAC9E27B}" type="sibTrans" cxnId="{91C6C431-0635-476C-AEC8-9FB78B15B3A9}">
      <dgm:prSet/>
      <dgm:spPr/>
      <dgm:t>
        <a:bodyPr/>
        <a:lstStyle/>
        <a:p>
          <a:endParaRPr lang="fr-BE"/>
        </a:p>
      </dgm:t>
    </dgm:pt>
    <dgm:pt modelId="{912A1D76-69DD-4A4C-A1C7-809CB1D74033}" type="pres">
      <dgm:prSet presAssocID="{B402B57B-C734-4978-8BB8-F68B3CA760D2}" presName="diagram" presStyleCnt="0">
        <dgm:presLayoutVars>
          <dgm:dir/>
          <dgm:resizeHandles val="exact"/>
        </dgm:presLayoutVars>
      </dgm:prSet>
      <dgm:spPr/>
      <dgm:t>
        <a:bodyPr/>
        <a:lstStyle/>
        <a:p>
          <a:endParaRPr lang="fr-BE"/>
        </a:p>
      </dgm:t>
    </dgm:pt>
    <dgm:pt modelId="{A36F7046-F226-4122-B85E-13C87FFF1E94}" type="pres">
      <dgm:prSet presAssocID="{751EDE96-02B4-4EEA-A9C6-137EECD4A598}" presName="node" presStyleLbl="node1" presStyleIdx="0" presStyleCnt="6" custScaleY="77839" custLinFactNeighborX="-350" custLinFactNeighborY="-6957">
        <dgm:presLayoutVars>
          <dgm:bulletEnabled val="1"/>
        </dgm:presLayoutVars>
      </dgm:prSet>
      <dgm:spPr/>
      <dgm:t>
        <a:bodyPr/>
        <a:lstStyle/>
        <a:p>
          <a:endParaRPr lang="fr-BE"/>
        </a:p>
      </dgm:t>
    </dgm:pt>
    <dgm:pt modelId="{D3537743-FBC2-4518-A6AF-97098C21794E}" type="pres">
      <dgm:prSet presAssocID="{BFDD1BD9-C6E2-4CF8-9E7C-7328504A7B97}" presName="sibTrans" presStyleCnt="0"/>
      <dgm:spPr/>
    </dgm:pt>
    <dgm:pt modelId="{CB10DD3D-744E-4EBA-BC58-631ACFF9C09E}" type="pres">
      <dgm:prSet presAssocID="{BFCDAB1D-9012-4662-842A-C120A5115B1B}" presName="node" presStyleLbl="node1" presStyleIdx="1" presStyleCnt="6" custScaleY="75370" custLinFactNeighborX="-6185" custLinFactNeighborY="-7772">
        <dgm:presLayoutVars>
          <dgm:bulletEnabled val="1"/>
        </dgm:presLayoutVars>
      </dgm:prSet>
      <dgm:spPr/>
      <dgm:t>
        <a:bodyPr/>
        <a:lstStyle/>
        <a:p>
          <a:endParaRPr lang="fr-BE"/>
        </a:p>
      </dgm:t>
    </dgm:pt>
    <dgm:pt modelId="{E603EC81-E381-4416-BF42-F11C709AE815}" type="pres">
      <dgm:prSet presAssocID="{E0E7B376-29EF-436C-A8F6-5B7DCAC9E27B}" presName="sibTrans" presStyleCnt="0"/>
      <dgm:spPr/>
    </dgm:pt>
    <dgm:pt modelId="{F2ECE4C3-10F0-4C9E-BE6F-3E81C6A8BA52}" type="pres">
      <dgm:prSet presAssocID="{0D251284-8AEE-4F98-97F4-8DBB674CAE9E}" presName="node" presStyleLbl="node1" presStyleIdx="2" presStyleCnt="6" custScaleY="48125" custLinFactNeighborX="-26" custLinFactNeighborY="-21018">
        <dgm:presLayoutVars>
          <dgm:bulletEnabled val="1"/>
        </dgm:presLayoutVars>
      </dgm:prSet>
      <dgm:spPr/>
      <dgm:t>
        <a:bodyPr/>
        <a:lstStyle/>
        <a:p>
          <a:endParaRPr lang="fr-BE"/>
        </a:p>
      </dgm:t>
    </dgm:pt>
    <dgm:pt modelId="{39BF1887-0A05-4E09-869A-6B58F53BC2B5}" type="pres">
      <dgm:prSet presAssocID="{C9BF3A8E-EAF6-4701-86DA-42A1BC10A3F9}" presName="sibTrans" presStyleCnt="0"/>
      <dgm:spPr/>
    </dgm:pt>
    <dgm:pt modelId="{9C406CE8-C4FD-43C0-89CC-45D971B1699F}" type="pres">
      <dgm:prSet presAssocID="{75783096-DD7F-40ED-9797-FEC0C1F5292F}" presName="node" presStyleLbl="node1" presStyleIdx="3" presStyleCnt="6" custScaleY="48123" custLinFactNeighborX="-6185" custLinFactNeighborY="-21017">
        <dgm:presLayoutVars>
          <dgm:bulletEnabled val="1"/>
        </dgm:presLayoutVars>
      </dgm:prSet>
      <dgm:spPr/>
      <dgm:t>
        <a:bodyPr/>
        <a:lstStyle/>
        <a:p>
          <a:endParaRPr lang="fr-BE"/>
        </a:p>
      </dgm:t>
    </dgm:pt>
    <dgm:pt modelId="{66E4A416-28AF-47C2-85E1-D41A7C173B20}" type="pres">
      <dgm:prSet presAssocID="{68CDCC0A-3271-4526-A2E0-976249B825BC}" presName="sibTrans" presStyleCnt="0"/>
      <dgm:spPr/>
    </dgm:pt>
    <dgm:pt modelId="{F60CDE17-7453-4A6A-A4A6-B8C378CA23D7}" type="pres">
      <dgm:prSet presAssocID="{4066A880-FE3C-44B7-B56A-5B888CE5EC18}" presName="node" presStyleLbl="node1" presStyleIdx="4" presStyleCnt="6" custScaleY="72814" custLinFactNeighborX="59283" custLinFactNeighborY="-30886">
        <dgm:presLayoutVars>
          <dgm:bulletEnabled val="1"/>
        </dgm:presLayoutVars>
      </dgm:prSet>
      <dgm:spPr/>
      <dgm:t>
        <a:bodyPr/>
        <a:lstStyle/>
        <a:p>
          <a:endParaRPr lang="fr-BE"/>
        </a:p>
      </dgm:t>
    </dgm:pt>
    <dgm:pt modelId="{6028301C-B961-4CA3-8485-AB903F693623}" type="pres">
      <dgm:prSet presAssocID="{CBF8736B-1E03-4190-830F-A6CEC2217CCF}" presName="sibTrans" presStyleCnt="0"/>
      <dgm:spPr/>
    </dgm:pt>
    <dgm:pt modelId="{99111E8C-3A69-4FA8-B094-E90D401F5EF8}" type="pres">
      <dgm:prSet presAssocID="{9D7AE903-56A2-4F9D-9283-A67F160A0F89}" presName="node" presStyleLbl="node1" presStyleIdx="5" presStyleCnt="6" custScaleY="42872" custLinFactNeighborX="-50717" custLinFactNeighborY="30965">
        <dgm:presLayoutVars>
          <dgm:bulletEnabled val="1"/>
        </dgm:presLayoutVars>
      </dgm:prSet>
      <dgm:spPr/>
      <dgm:t>
        <a:bodyPr/>
        <a:lstStyle/>
        <a:p>
          <a:endParaRPr lang="fr-BE"/>
        </a:p>
      </dgm:t>
    </dgm:pt>
  </dgm:ptLst>
  <dgm:cxnLst>
    <dgm:cxn modelId="{69790AFF-0CAB-4937-9A61-0ED4EDE44B8A}" srcId="{B402B57B-C734-4978-8BB8-F68B3CA760D2}" destId="{9D7AE903-56A2-4F9D-9283-A67F160A0F89}" srcOrd="5" destOrd="0" parTransId="{91F2F7A1-71E7-4207-94D1-708471B88833}" sibTransId="{C8F4AFF6-E6F6-48B1-A8B8-6F51F16A9286}"/>
    <dgm:cxn modelId="{81AC3914-B309-4928-8B3F-17DA0DA6F7EF}" type="presOf" srcId="{BFCDAB1D-9012-4662-842A-C120A5115B1B}" destId="{CB10DD3D-744E-4EBA-BC58-631ACFF9C09E}" srcOrd="0" destOrd="0" presId="urn:microsoft.com/office/officeart/2005/8/layout/default#6"/>
    <dgm:cxn modelId="{AAA633E7-0EAC-4BB3-B6B4-C6EB10EE7452}" type="presOf" srcId="{4066A880-FE3C-44B7-B56A-5B888CE5EC18}" destId="{F60CDE17-7453-4A6A-A4A6-B8C378CA23D7}" srcOrd="0" destOrd="0" presId="urn:microsoft.com/office/officeart/2005/8/layout/default#6"/>
    <dgm:cxn modelId="{3F885AA9-68F5-4598-9B30-2DB36F7A5BA9}" type="presOf" srcId="{75783096-DD7F-40ED-9797-FEC0C1F5292F}" destId="{9C406CE8-C4FD-43C0-89CC-45D971B1699F}" srcOrd="0" destOrd="0" presId="urn:microsoft.com/office/officeart/2005/8/layout/default#6"/>
    <dgm:cxn modelId="{74C0D395-BE08-4E3F-A4B4-2A211665A43D}" srcId="{B402B57B-C734-4978-8BB8-F68B3CA760D2}" destId="{751EDE96-02B4-4EEA-A9C6-137EECD4A598}" srcOrd="0" destOrd="0" parTransId="{B853655B-932F-4D1A-BF9F-C8ED7986CFF2}" sibTransId="{BFDD1BD9-C6E2-4CF8-9E7C-7328504A7B97}"/>
    <dgm:cxn modelId="{91C6C431-0635-476C-AEC8-9FB78B15B3A9}" srcId="{B402B57B-C734-4978-8BB8-F68B3CA760D2}" destId="{BFCDAB1D-9012-4662-842A-C120A5115B1B}" srcOrd="1" destOrd="0" parTransId="{3BE9BF3C-40D4-44CD-866F-0BD70E49BBFE}" sibTransId="{E0E7B376-29EF-436C-A8F6-5B7DCAC9E27B}"/>
    <dgm:cxn modelId="{29B482B5-71CA-4161-B823-CFE8EE637C14}" srcId="{B402B57B-C734-4978-8BB8-F68B3CA760D2}" destId="{4066A880-FE3C-44B7-B56A-5B888CE5EC18}" srcOrd="4" destOrd="0" parTransId="{69BEE9F2-D309-4D72-B8A4-DB6F364A0B43}" sibTransId="{CBF8736B-1E03-4190-830F-A6CEC2217CCF}"/>
    <dgm:cxn modelId="{C5819DD7-DD9D-4499-B797-041D234EEDC7}" srcId="{B402B57B-C734-4978-8BB8-F68B3CA760D2}" destId="{0D251284-8AEE-4F98-97F4-8DBB674CAE9E}" srcOrd="2" destOrd="0" parTransId="{0160F715-9EE2-4916-B37B-18C387DCD66F}" sibTransId="{C9BF3A8E-EAF6-4701-86DA-42A1BC10A3F9}"/>
    <dgm:cxn modelId="{E68A3D55-52F5-4A52-B9DD-074CB432CF55}" type="presOf" srcId="{751EDE96-02B4-4EEA-A9C6-137EECD4A598}" destId="{A36F7046-F226-4122-B85E-13C87FFF1E94}" srcOrd="0" destOrd="0" presId="urn:microsoft.com/office/officeart/2005/8/layout/default#6"/>
    <dgm:cxn modelId="{F30209AD-C402-42F7-8624-992E4BA9E3F5}" type="presOf" srcId="{0D251284-8AEE-4F98-97F4-8DBB674CAE9E}" destId="{F2ECE4C3-10F0-4C9E-BE6F-3E81C6A8BA52}" srcOrd="0" destOrd="0" presId="urn:microsoft.com/office/officeart/2005/8/layout/default#6"/>
    <dgm:cxn modelId="{051B7461-09ED-4746-9EB7-22595B61B493}" srcId="{B402B57B-C734-4978-8BB8-F68B3CA760D2}" destId="{75783096-DD7F-40ED-9797-FEC0C1F5292F}" srcOrd="3" destOrd="0" parTransId="{41A81393-7053-49EB-8213-32708CA2AEB3}" sibTransId="{68CDCC0A-3271-4526-A2E0-976249B825BC}"/>
    <dgm:cxn modelId="{55EA9099-07F9-465B-84C1-C4F00E314D63}" type="presOf" srcId="{B402B57B-C734-4978-8BB8-F68B3CA760D2}" destId="{912A1D76-69DD-4A4C-A1C7-809CB1D74033}" srcOrd="0" destOrd="0" presId="urn:microsoft.com/office/officeart/2005/8/layout/default#6"/>
    <dgm:cxn modelId="{0444FFA6-E33B-4285-A794-C9BA74D2895A}" type="presOf" srcId="{9D7AE903-56A2-4F9D-9283-A67F160A0F89}" destId="{99111E8C-3A69-4FA8-B094-E90D401F5EF8}" srcOrd="0" destOrd="0" presId="urn:microsoft.com/office/officeart/2005/8/layout/default#6"/>
    <dgm:cxn modelId="{19E30C4F-26A9-4214-9B4F-575B205371B8}" type="presParOf" srcId="{912A1D76-69DD-4A4C-A1C7-809CB1D74033}" destId="{A36F7046-F226-4122-B85E-13C87FFF1E94}" srcOrd="0" destOrd="0" presId="urn:microsoft.com/office/officeart/2005/8/layout/default#6"/>
    <dgm:cxn modelId="{D33F35AE-80A5-4F2F-B840-E774523FDB6B}" type="presParOf" srcId="{912A1D76-69DD-4A4C-A1C7-809CB1D74033}" destId="{D3537743-FBC2-4518-A6AF-97098C21794E}" srcOrd="1" destOrd="0" presId="urn:microsoft.com/office/officeart/2005/8/layout/default#6"/>
    <dgm:cxn modelId="{270A9033-2844-49A1-8CF9-4EC5CD9E04FE}" type="presParOf" srcId="{912A1D76-69DD-4A4C-A1C7-809CB1D74033}" destId="{CB10DD3D-744E-4EBA-BC58-631ACFF9C09E}" srcOrd="2" destOrd="0" presId="urn:microsoft.com/office/officeart/2005/8/layout/default#6"/>
    <dgm:cxn modelId="{F1AEF05A-AC5C-4FCA-9252-1263DAEABDD6}" type="presParOf" srcId="{912A1D76-69DD-4A4C-A1C7-809CB1D74033}" destId="{E603EC81-E381-4416-BF42-F11C709AE815}" srcOrd="3" destOrd="0" presId="urn:microsoft.com/office/officeart/2005/8/layout/default#6"/>
    <dgm:cxn modelId="{1DCC5850-2A30-4482-8C3F-F13AA16B52FC}" type="presParOf" srcId="{912A1D76-69DD-4A4C-A1C7-809CB1D74033}" destId="{F2ECE4C3-10F0-4C9E-BE6F-3E81C6A8BA52}" srcOrd="4" destOrd="0" presId="urn:microsoft.com/office/officeart/2005/8/layout/default#6"/>
    <dgm:cxn modelId="{9B39F697-C1F6-4392-A29F-9DE9F1A7F92B}" type="presParOf" srcId="{912A1D76-69DD-4A4C-A1C7-809CB1D74033}" destId="{39BF1887-0A05-4E09-869A-6B58F53BC2B5}" srcOrd="5" destOrd="0" presId="urn:microsoft.com/office/officeart/2005/8/layout/default#6"/>
    <dgm:cxn modelId="{BFCA7F1A-0B98-4CFD-A01F-7FDC4DDEF996}" type="presParOf" srcId="{912A1D76-69DD-4A4C-A1C7-809CB1D74033}" destId="{9C406CE8-C4FD-43C0-89CC-45D971B1699F}" srcOrd="6" destOrd="0" presId="urn:microsoft.com/office/officeart/2005/8/layout/default#6"/>
    <dgm:cxn modelId="{D7C628A7-BDB0-4EE2-9DFF-B88EEAEEFA45}" type="presParOf" srcId="{912A1D76-69DD-4A4C-A1C7-809CB1D74033}" destId="{66E4A416-28AF-47C2-85E1-D41A7C173B20}" srcOrd="7" destOrd="0" presId="urn:microsoft.com/office/officeart/2005/8/layout/default#6"/>
    <dgm:cxn modelId="{F6EA813A-6CA5-478A-9C22-55681BF21B77}" type="presParOf" srcId="{912A1D76-69DD-4A4C-A1C7-809CB1D74033}" destId="{F60CDE17-7453-4A6A-A4A6-B8C378CA23D7}" srcOrd="8" destOrd="0" presId="urn:microsoft.com/office/officeart/2005/8/layout/default#6"/>
    <dgm:cxn modelId="{EFAAC6B0-75F9-4FC2-8080-A2702EE04E9C}" type="presParOf" srcId="{912A1D76-69DD-4A4C-A1C7-809CB1D74033}" destId="{6028301C-B961-4CA3-8485-AB903F693623}" srcOrd="9" destOrd="0" presId="urn:microsoft.com/office/officeart/2005/8/layout/default#6"/>
    <dgm:cxn modelId="{E25DB6B9-4265-4A0D-B34B-7CB5FE200011}" type="presParOf" srcId="{912A1D76-69DD-4A4C-A1C7-809CB1D74033}" destId="{99111E8C-3A69-4FA8-B094-E90D401F5EF8}" srcOrd="10" destOrd="0" presId="urn:microsoft.com/office/officeart/2005/8/layout/defaul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6F7046-F226-4122-B85E-13C87FFF1E94}">
      <dsp:nvSpPr>
        <dsp:cNvPr id="0" name=""/>
        <dsp:cNvSpPr/>
      </dsp:nvSpPr>
      <dsp:spPr>
        <a:xfrm>
          <a:off x="0" y="297593"/>
          <a:ext cx="2913897" cy="13608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kern="1200" dirty="0" smtClean="0"/>
            <a:t>Collaborative Projects</a:t>
          </a:r>
        </a:p>
        <a:p>
          <a:pPr lvl="0" algn="ctr" defTabSz="889000">
            <a:lnSpc>
              <a:spcPct val="90000"/>
            </a:lnSpc>
            <a:spcBef>
              <a:spcPct val="0"/>
            </a:spcBef>
            <a:spcAft>
              <a:spcPct val="35000"/>
            </a:spcAft>
          </a:pPr>
          <a:r>
            <a:rPr lang="fr-BE" sz="2000" kern="1200" dirty="0" smtClean="0"/>
            <a:t>13%</a:t>
          </a:r>
          <a:endParaRPr lang="en-GB" sz="2000" kern="1200" dirty="0"/>
        </a:p>
      </dsp:txBody>
      <dsp:txXfrm>
        <a:off x="0" y="297593"/>
        <a:ext cx="2913897" cy="1360889"/>
      </dsp:txXfrm>
    </dsp:sp>
    <dsp:sp modelId="{CB10DD3D-744E-4EBA-BC58-631ACFF9C09E}">
      <dsp:nvSpPr>
        <dsp:cNvPr id="0" name=""/>
        <dsp:cNvSpPr/>
      </dsp:nvSpPr>
      <dsp:spPr>
        <a:xfrm>
          <a:off x="3025810" y="304928"/>
          <a:ext cx="2913897" cy="131772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kern="1200" dirty="0" smtClean="0"/>
            <a:t>SME Instrument</a:t>
          </a:r>
        </a:p>
        <a:p>
          <a:pPr lvl="0" algn="ctr" defTabSz="889000">
            <a:lnSpc>
              <a:spcPct val="90000"/>
            </a:lnSpc>
            <a:spcBef>
              <a:spcPct val="0"/>
            </a:spcBef>
            <a:spcAft>
              <a:spcPct val="35000"/>
            </a:spcAft>
          </a:pPr>
          <a:r>
            <a:rPr lang="fr-BE" sz="2000" kern="1200" dirty="0" smtClean="0"/>
            <a:t>7%</a:t>
          </a:r>
          <a:endParaRPr lang="en-GB" sz="2000" kern="1200" dirty="0"/>
        </a:p>
      </dsp:txBody>
      <dsp:txXfrm>
        <a:off x="3025810" y="304928"/>
        <a:ext cx="2913897" cy="1317722"/>
      </dsp:txXfrm>
    </dsp:sp>
    <dsp:sp modelId="{F2ECE4C3-10F0-4C9E-BE6F-3E81C6A8BA52}">
      <dsp:nvSpPr>
        <dsp:cNvPr id="0" name=""/>
        <dsp:cNvSpPr/>
      </dsp:nvSpPr>
      <dsp:spPr>
        <a:xfrm>
          <a:off x="0" y="1704039"/>
          <a:ext cx="2913897" cy="8413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BE" sz="2000" kern="1200" dirty="0" smtClean="0"/>
        </a:p>
        <a:p>
          <a:pPr lvl="0" algn="ctr" defTabSz="889000">
            <a:lnSpc>
              <a:spcPct val="90000"/>
            </a:lnSpc>
            <a:spcBef>
              <a:spcPct val="0"/>
            </a:spcBef>
            <a:spcAft>
              <a:spcPct val="35000"/>
            </a:spcAft>
          </a:pPr>
          <a:r>
            <a:rPr lang="fr-BE" sz="2000" kern="1200" dirty="0" smtClean="0"/>
            <a:t>Eurostars II</a:t>
          </a:r>
          <a:br>
            <a:rPr lang="fr-BE" sz="2000" kern="1200" dirty="0" smtClean="0"/>
          </a:br>
          <a:endParaRPr lang="en-GB" sz="2000" kern="1200" dirty="0"/>
        </a:p>
      </dsp:txBody>
      <dsp:txXfrm>
        <a:off x="0" y="1704039"/>
        <a:ext cx="2913897" cy="841388"/>
      </dsp:txXfrm>
    </dsp:sp>
    <dsp:sp modelId="{9C406CE8-C4FD-43C0-89CC-45D971B1699F}">
      <dsp:nvSpPr>
        <dsp:cNvPr id="0" name=""/>
        <dsp:cNvSpPr/>
      </dsp:nvSpPr>
      <dsp:spPr>
        <a:xfrm>
          <a:off x="3025810" y="1704074"/>
          <a:ext cx="2913897" cy="84135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0" kern="1200" dirty="0" smtClean="0"/>
            <a:t>Enhancing Innovation Capacity</a:t>
          </a:r>
          <a:endParaRPr lang="en-GB" sz="2000" b="0" kern="1200" dirty="0"/>
        </a:p>
      </dsp:txBody>
      <dsp:txXfrm>
        <a:off x="3025810" y="1704074"/>
        <a:ext cx="2913897" cy="841353"/>
      </dsp:txXfrm>
    </dsp:sp>
    <dsp:sp modelId="{F60CDE17-7453-4A6A-A4A6-B8C378CA23D7}">
      <dsp:nvSpPr>
        <dsp:cNvPr id="0" name=""/>
        <dsp:cNvSpPr/>
      </dsp:nvSpPr>
      <dsp:spPr>
        <a:xfrm>
          <a:off x="1728193" y="2664290"/>
          <a:ext cx="2913897" cy="12730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0" kern="1200" dirty="0" smtClean="0"/>
            <a:t>InnovFin – EU Finance for Innovators</a:t>
          </a:r>
        </a:p>
        <a:p>
          <a:pPr lvl="0" algn="ctr" defTabSz="889000">
            <a:lnSpc>
              <a:spcPct val="90000"/>
            </a:lnSpc>
            <a:spcBef>
              <a:spcPct val="0"/>
            </a:spcBef>
            <a:spcAft>
              <a:spcPct val="35000"/>
            </a:spcAft>
          </a:pPr>
          <a:r>
            <a:rPr lang="fr-BE" sz="1400" b="0" kern="1200" dirty="0" smtClean="0"/>
            <a:t>&amp; accompanying measures</a:t>
          </a:r>
          <a:endParaRPr lang="en-GB" sz="1400" b="0" kern="1200" dirty="0"/>
        </a:p>
      </dsp:txBody>
      <dsp:txXfrm>
        <a:off x="1728193" y="2664290"/>
        <a:ext cx="2913897" cy="1273035"/>
      </dsp:txXfrm>
    </dsp:sp>
    <dsp:sp modelId="{99111E8C-3A69-4FA8-B094-E90D401F5EF8}">
      <dsp:nvSpPr>
        <dsp:cNvPr id="0" name=""/>
        <dsp:cNvSpPr/>
      </dsp:nvSpPr>
      <dsp:spPr>
        <a:xfrm>
          <a:off x="1728193" y="4007399"/>
          <a:ext cx="2913897" cy="7495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Fellowships </a:t>
          </a:r>
        </a:p>
        <a:p>
          <a:pPr lvl="0" algn="ctr" defTabSz="800100">
            <a:lnSpc>
              <a:spcPct val="90000"/>
            </a:lnSpc>
            <a:spcBef>
              <a:spcPct val="0"/>
            </a:spcBef>
            <a:spcAft>
              <a:spcPct val="35000"/>
            </a:spcAft>
          </a:pPr>
          <a:r>
            <a:rPr lang="fr-BE" sz="1800" kern="1200" dirty="0" smtClean="0"/>
            <a:t>(Access to Skills)</a:t>
          </a:r>
          <a:endParaRPr lang="en-GB" sz="1800" kern="1200" dirty="0"/>
        </a:p>
      </dsp:txBody>
      <dsp:txXfrm>
        <a:off x="1728193" y="4007399"/>
        <a:ext cx="2913897" cy="7495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D8860-4143-4B70-A59E-DD021322442C}" type="datetimeFigureOut">
              <a:rPr lang="en-GB" smtClean="0"/>
              <a:pPr/>
              <a:t>16/10/2014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8F093-C69D-4F44-AD08-78F8A50CD70C}" type="slidenum">
              <a:rPr lang="en-GB" smtClean="0"/>
              <a:pPr/>
              <a:t>‹#›</a:t>
            </a:fld>
            <a:endParaRPr lang="en-GB"/>
          </a:p>
        </p:txBody>
      </p:sp>
    </p:spTree>
    <p:extLst>
      <p:ext uri="{BB962C8B-B14F-4D97-AF65-F5344CB8AC3E}">
        <p14:creationId xmlns:p14="http://schemas.microsoft.com/office/powerpoint/2010/main" xmlns="" val="690751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pPr/>
              <a:t>10/16/2014</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3CD1B0D-083E-4DA2-81AD-16B7E971189E}" type="slidenum">
              <a:rPr lang="en-US" smtClean="0"/>
              <a:pPr/>
              <a:t>1</a:t>
            </a:fld>
            <a:endParaRPr lang="en-US"/>
          </a:p>
        </p:txBody>
      </p:sp>
      <p:sp>
        <p:nvSpPr>
          <p:cNvPr id="7" name="Rectangle 7"/>
          <p:cNvSpPr>
            <a:spLocks noGrp="1"/>
          </p:cNvSpPr>
          <p:nvPr>
            <p:ph type="hdr" sz="quarter" idx="1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eaLnBrk="1" hangingPunct="1"/>
            <a:endParaRPr lang="en-US" sz="2000" smtClean="0"/>
          </a:p>
        </p:txBody>
      </p:sp>
      <p:sp>
        <p:nvSpPr>
          <p:cNvPr id="39940" name="Slide Number Placeholder 3"/>
          <p:cNvSpPr>
            <a:spLocks noGrp="1"/>
          </p:cNvSpPr>
          <p:nvPr>
            <p:ph type="sldNum" sz="quarter" idx="5"/>
          </p:nvPr>
        </p:nvSpPr>
        <p:spPr>
          <a:noFill/>
          <a:ln>
            <a:miter lim="800000"/>
            <a:headEnd/>
            <a:tailEnd/>
          </a:ln>
        </p:spPr>
        <p:txBody>
          <a:bodyPr/>
          <a:lstStyle/>
          <a:p>
            <a:fld id="{D715528D-BAA9-4164-AC41-35FEB2D1B42D}" type="slidenum">
              <a:rPr lang="en-GB" smtClean="0">
                <a:solidFill>
                  <a:srgbClr val="000000"/>
                </a:solidFill>
                <a:ea typeface="ＭＳ Ｐゴシック" pitchFamily="34" charset="-128"/>
              </a:rPr>
              <a:pPr/>
              <a:t>3</a:t>
            </a:fld>
            <a:endParaRPr lang="en-GB" smtClean="0">
              <a:solidFill>
                <a:srgbClr val="000000"/>
              </a:solidFill>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altLang="en-US" sz="1600" dirty="0" smtClean="0">
                <a:ea typeface="ＭＳ Ｐゴシック" pitchFamily="34" charset="-128"/>
              </a:rPr>
              <a:t>Only for-profit SMEs established in the EU or associated countries may apply</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altLang="en-US" sz="1600" dirty="0" smtClean="0">
                <a:ea typeface="ＭＳ Ｐゴシック" pitchFamily="34" charset="-128"/>
              </a:rPr>
              <a:t>Seek advice by </a:t>
            </a:r>
            <a:r>
              <a:rPr lang="en-US" altLang="en-US" sz="1600" dirty="0" smtClean="0">
                <a:ea typeface="ＭＳ Ｐゴシック" pitchFamily="34" charset="-128"/>
              </a:rPr>
              <a:t>support network</a:t>
            </a:r>
            <a:r>
              <a:rPr lang="fr-BE" altLang="en-US" sz="1600" dirty="0" smtClean="0">
                <a:ea typeface="ＭＳ Ｐゴシック" pitchFamily="34" charset="-128"/>
              </a:rPr>
              <a:t>s EEN and NCP</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altLang="en-US" sz="1600" dirty="0" smtClean="0">
              <a:ea typeface="ＭＳ Ｐゴシック" pitchFamily="34" charset="-128"/>
            </a:endParaRPr>
          </a:p>
          <a:p>
            <a:endParaRPr lang="en-GB" dirty="0"/>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xmlns="" val="355940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altLang="en-US" sz="1600" dirty="0" smtClean="0">
                <a:ea typeface="ＭＳ Ｐゴシック" pitchFamily="34" charset="-128"/>
              </a:rPr>
              <a:t>Only for-profit SMEs established in the EU or associated countries may apply</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altLang="en-US" sz="1600" dirty="0" smtClean="0">
                <a:ea typeface="ＭＳ Ｐゴシック" pitchFamily="34" charset="-128"/>
              </a:rPr>
              <a:t>Seek advice by </a:t>
            </a:r>
            <a:r>
              <a:rPr lang="en-US" altLang="en-US" sz="1600" dirty="0" smtClean="0">
                <a:ea typeface="ＭＳ Ｐゴシック" pitchFamily="34" charset="-128"/>
              </a:rPr>
              <a:t>support network</a:t>
            </a:r>
            <a:r>
              <a:rPr lang="fr-BE" altLang="en-US" sz="1600" dirty="0" smtClean="0">
                <a:ea typeface="ＭＳ Ｐゴシック" pitchFamily="34" charset="-128"/>
              </a:rPr>
              <a:t>s EEN and NCP</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altLang="en-US" sz="1600" dirty="0" smtClean="0">
              <a:ea typeface="ＭＳ Ｐゴシック" pitchFamily="34" charset="-128"/>
            </a:endParaRPr>
          </a:p>
          <a:p>
            <a:endParaRPr lang="en-GB" dirty="0"/>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xmlns="" val="355940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GB" altLang="en-US" smtClean="0">
              <a:sym typeface="Wingdings" pitchFamily="2" charset="2"/>
            </a:endParaRPr>
          </a:p>
        </p:txBody>
      </p:sp>
      <p:sp>
        <p:nvSpPr>
          <p:cNvPr id="43012" name="Slide Number Placeholder 3"/>
          <p:cNvSpPr>
            <a:spLocks noGrp="1"/>
          </p:cNvSpPr>
          <p:nvPr>
            <p:ph type="sldNum" sz="quarter" idx="5"/>
          </p:nvPr>
        </p:nvSpPr>
        <p:spPr>
          <a:noFill/>
          <a:ln>
            <a:miter lim="800000"/>
            <a:headEnd/>
            <a:tailEnd/>
          </a:ln>
        </p:spPr>
        <p:txBody>
          <a:bodyPr/>
          <a:lstStyle/>
          <a:p>
            <a:fld id="{3E40FACF-B0F9-4814-BBA1-62FE24E6E33A}" type="slidenum">
              <a:rPr lang="en-GB" altLang="en-US" smtClean="0"/>
              <a:pPr/>
              <a:t>8</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388BEE-759C-40A8-BA32-D1091358EB0A}" type="datetimeFigureOut">
              <a:rPr lang="en-US" smtClean="0"/>
              <a:pPr/>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E3EF4-98D7-404D-96FB-F58EDCBB675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effectLst/>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88BEE-759C-40A8-BA32-D1091358EB0A}"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88BEE-759C-40A8-BA32-D1091358EB0A}"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a:defRPr/>
            </a:pPr>
            <a:endParaRPr lang="en-US">
              <a:solidFill>
                <a:srgbClr val="FFFFFF"/>
              </a:solidFill>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200" dirty="0">
              <a:solidFill>
                <a:srgbClr val="FFFFFF"/>
              </a:solidFill>
              <a:latin typeface="EC Square Sans Pro" pitchFamily="34" charset="0"/>
            </a:endParaRPr>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Tree>
    <p:extLst>
      <p:ext uri="{BB962C8B-B14F-4D97-AF65-F5344CB8AC3E}">
        <p14:creationId xmlns:p14="http://schemas.microsoft.com/office/powerpoint/2010/main" xmlns="" val="38783075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2pPr>
              <a:buSzPct val="75000"/>
              <a:defRPr/>
            </a:lvl2pPr>
          </a:lstStyle>
          <a:p>
            <a:pPr lvl="0"/>
            <a:r>
              <a:rPr lang="fr-BE" dirty="0" err="1" smtClean="0"/>
              <a:t>Level</a:t>
            </a:r>
            <a:r>
              <a:rPr lang="fr-BE" dirty="0" smtClean="0"/>
              <a:t> 1</a:t>
            </a:r>
            <a:endParaRPr lang="en-GB" dirty="0" smtClean="0"/>
          </a:p>
          <a:p>
            <a:pPr lvl="1"/>
            <a:r>
              <a:rPr lang="en-GB" dirty="0" smtClean="0"/>
              <a:t>Level 2</a:t>
            </a:r>
          </a:p>
          <a:p>
            <a:pPr lvl="2"/>
            <a:r>
              <a:rPr lang="en-GB" dirty="0" smtClean="0"/>
              <a:t>Level 3</a:t>
            </a:r>
          </a:p>
          <a:p>
            <a:pPr lvl="3"/>
            <a:r>
              <a:rPr lang="fr-BE" dirty="0" err="1" smtClean="0"/>
              <a:t>Level</a:t>
            </a:r>
            <a:r>
              <a:rPr lang="fr-BE" dirty="0" smtClean="0"/>
              <a:t> 4</a:t>
            </a:r>
          </a:p>
          <a:p>
            <a:pPr lvl="4"/>
            <a:r>
              <a:rPr lang="fr-BE" dirty="0" err="1" smtClean="0"/>
              <a:t>Level</a:t>
            </a:r>
            <a:r>
              <a:rPr lang="fr-BE" dirty="0" smtClean="0"/>
              <a:t> 5</a:t>
            </a:r>
            <a:endParaRPr lang="en-GB" dirty="0" smtClean="0"/>
          </a:p>
          <a:p>
            <a:pPr lvl="3"/>
            <a:endParaRPr lang="en-GB" dirty="0" smtClean="0"/>
          </a:p>
        </p:txBody>
      </p:sp>
      <p:sp>
        <p:nvSpPr>
          <p:cNvPr id="13" name="Rectangle 5"/>
          <p:cNvSpPr>
            <a:spLocks noGrp="1" noChangeArrowheads="1"/>
          </p:cNvSpPr>
          <p:nvPr>
            <p:ph type="ftr" sz="quarter" idx="3"/>
          </p:nvPr>
        </p:nvSpPr>
        <p:spPr bwMode="auto">
          <a:xfrm>
            <a:off x="467544" y="6237312"/>
            <a:ext cx="3456384"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lang="en-GB" sz="1200" b="0" kern="1200" dirty="0">
                <a:solidFill>
                  <a:srgbClr val="0F5494"/>
                </a:solidFill>
                <a:latin typeface="+mj-lt"/>
                <a:ea typeface="+mn-ea"/>
                <a:cs typeface="+mn-cs"/>
              </a:defRPr>
            </a:lvl1pPr>
          </a:lstStyle>
          <a:p>
            <a:pPr fontAlgn="base">
              <a:spcBef>
                <a:spcPct val="0"/>
              </a:spcBef>
              <a:spcAft>
                <a:spcPct val="0"/>
              </a:spcAft>
              <a:defRPr/>
            </a:pPr>
            <a:endParaRPr lang="en-US"/>
          </a:p>
        </p:txBody>
      </p:sp>
      <p:sp>
        <p:nvSpPr>
          <p:cNvPr id="14" name="Rectangle 6"/>
          <p:cNvSpPr>
            <a:spLocks noGrp="1" noChangeArrowheads="1"/>
          </p:cNvSpPr>
          <p:nvPr>
            <p:ph type="sldNum" sz="quarter" idx="4"/>
          </p:nvPr>
        </p:nvSpPr>
        <p:spPr bwMode="auto">
          <a:xfrm>
            <a:off x="4067944" y="6237312"/>
            <a:ext cx="10081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i="0">
                <a:solidFill>
                  <a:srgbClr val="0F5494"/>
                </a:solidFill>
                <a:latin typeface="+mn-lt"/>
              </a:defRPr>
            </a:lvl1pPr>
          </a:lstStyle>
          <a:p>
            <a:pPr fontAlgn="base">
              <a:spcBef>
                <a:spcPct val="0"/>
              </a:spcBef>
              <a:spcAft>
                <a:spcPct val="0"/>
              </a:spcAft>
              <a:defRPr/>
            </a:pPr>
            <a:fld id="{9C8D21B7-B314-438C-91E9-7FF9087DC078}" type="slidenum">
              <a:rPr lang="en-GB" smtClean="0"/>
              <a:pPr fontAlgn="base">
                <a:spcBef>
                  <a:spcPct val="0"/>
                </a:spcBef>
                <a:spcAft>
                  <a:spcPct val="0"/>
                </a:spcAft>
                <a:defRPr/>
              </a:pPr>
              <a:t>‹#›</a:t>
            </a:fld>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508104" y="6237312"/>
            <a:ext cx="3384376" cy="535886"/>
          </a:xfrm>
          <a:prstGeom prst="rect">
            <a:avLst/>
          </a:prstGeom>
        </p:spPr>
      </p:pic>
    </p:spTree>
    <p:extLst>
      <p:ext uri="{BB962C8B-B14F-4D97-AF65-F5344CB8AC3E}">
        <p14:creationId xmlns:p14="http://schemas.microsoft.com/office/powerpoint/2010/main" xmlns="" val="3463346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GB" altLang="en-US" sz="7600" b="1">
              <a:solidFill>
                <a:srgbClr val="FFD624"/>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sz="7600" b="1">
              <a:solidFill>
                <a:srgbClr val="FFD624"/>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82064048-E46B-415B-819B-E76549DC3E1C}" type="slidenum">
              <a:rPr lang="en-GB" altLang="en-US" sz="7600" b="1">
                <a:solidFill>
                  <a:srgbClr val="FFD624"/>
                </a:solidFill>
              </a:rPr>
              <a:pPr fontAlgn="base">
                <a:spcBef>
                  <a:spcPct val="0"/>
                </a:spcBef>
                <a:spcAft>
                  <a:spcPct val="0"/>
                </a:spcAft>
                <a:defRPr/>
              </a:pPr>
              <a:t>‹#›</a:t>
            </a:fld>
            <a:endParaRPr lang="en-GB" altLang="en-US" sz="7600" b="1">
              <a:solidFill>
                <a:srgbClr val="FFD624"/>
              </a:solidFill>
            </a:endParaRPr>
          </a:p>
        </p:txBody>
      </p:sp>
    </p:spTree>
    <p:extLst>
      <p:ext uri="{BB962C8B-B14F-4D97-AF65-F5344CB8AC3E}">
        <p14:creationId xmlns:p14="http://schemas.microsoft.com/office/powerpoint/2010/main" xmlns="" val="300829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388BEE-759C-40A8-BA32-D1091358EB0A}" type="datetimeFigureOut">
              <a:rPr lang="en-US" smtClean="0"/>
              <a:pPr/>
              <a:t>10/16/2014</a:t>
            </a:fld>
            <a:endParaRPr lang="en-US"/>
          </a:p>
        </p:txBody>
      </p:sp>
      <p:sp>
        <p:nvSpPr>
          <p:cNvPr id="5" name="Footer Placeholder 4"/>
          <p:cNvSpPr>
            <a:spLocks noGrp="1"/>
          </p:cNvSpPr>
          <p:nvPr>
            <p:ph type="ftr" sz="quarter" idx="11"/>
          </p:nvPr>
        </p:nvSpPr>
        <p:spPr/>
        <p:txBody>
          <a:bodyPr/>
          <a:lstStyle/>
          <a:p>
            <a:r>
              <a:rPr lang="en-US" smtClean="0"/>
              <a:t>asdf</a:t>
            </a:r>
            <a:endParaRPr lang="en-US"/>
          </a:p>
        </p:txBody>
      </p:sp>
      <p:sp>
        <p:nvSpPr>
          <p:cNvPr id="6" name="Slide Number Placeholder 5"/>
          <p:cNvSpPr>
            <a:spLocks noGrp="1"/>
          </p:cNvSpPr>
          <p:nvPr>
            <p:ph type="sldNum" sz="quarter" idx="12"/>
          </p:nvPr>
        </p:nvSpPr>
        <p:spPr/>
        <p:txBody>
          <a:bodyPr/>
          <a:lstStyle/>
          <a:p>
            <a:fld id="{D0FE3EF4-98D7-404D-96FB-F58EDCBB6755}" type="slidenum">
              <a:rPr lang="en-US" smtClean="0"/>
              <a:pPr/>
              <a:t>‹#›</a:t>
            </a:fld>
            <a:endParaRPr lang="en-US"/>
          </a:p>
        </p:txBody>
      </p:sp>
      <p:sp>
        <p:nvSpPr>
          <p:cNvPr id="8" name="Title 7"/>
          <p:cNvSpPr>
            <a:spLocks noGrp="1"/>
          </p:cNvSpPr>
          <p:nvPr>
            <p:ph type="title"/>
          </p:nvPr>
        </p:nvSpPr>
        <p:spPr/>
        <p:txBody>
          <a:bodyPr/>
          <a:lstStyle>
            <a:lvl1pPr>
              <a:defRPr>
                <a:effectLst/>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1143000" y="731520"/>
            <a:ext cx="6400800" cy="34747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D388BEE-759C-40A8-BA32-D1091358EB0A}"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388BEE-759C-40A8-BA32-D1091358EB0A}"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E3EF4-98D7-404D-96FB-F58EDCBB6755}" type="slidenum">
              <a:rPr lang="en-US" smtClean="0"/>
              <a:pPr/>
              <a:t>‹#›</a:t>
            </a:fld>
            <a:endParaRPr lang="en-US"/>
          </a:p>
        </p:txBody>
      </p:sp>
      <p:sp>
        <p:nvSpPr>
          <p:cNvPr id="8" name="Title 7"/>
          <p:cNvSpPr>
            <a:spLocks noGrp="1"/>
          </p:cNvSpPr>
          <p:nvPr>
            <p:ph type="title"/>
          </p:nvPr>
        </p:nvSpPr>
        <p:spPr>
          <a:effectLst/>
        </p:spPr>
        <p:txBody>
          <a:bodyPr/>
          <a:lstStyle>
            <a:lvl1pPr>
              <a:defRPr>
                <a:effectLst/>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388BEE-759C-40A8-BA32-D1091358EB0A}" type="datetimeFigureOut">
              <a:rPr lang="en-US" smtClean="0"/>
              <a:pPr/>
              <a:t>10/16/2014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E3EF4-98D7-404D-96FB-F58EDCBB675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88BEE-759C-40A8-BA32-D1091358EB0A}" type="datetimeFigureOut">
              <a:rPr lang="en-US" smtClean="0"/>
              <a:pPr/>
              <a:t>10/16/2014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88BEE-759C-40A8-BA32-D1091358EB0A}" type="datetimeFigureOut">
              <a:rPr lang="en-US" smtClean="0"/>
              <a:pPr/>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88BEE-759C-40A8-BA32-D1091358EB0A}"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88BEE-759C-40A8-BA32-D1091358EB0A}"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E3EF4-98D7-404D-96FB-F58EDCBB675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0C4986D-6BE9-4264-908F-02DB36FD8D6C}" type="datetime1">
              <a:rPr lang="en-US" smtClean="0"/>
              <a:pPr/>
              <a:t>10/16/2014</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FE3EF4-98D7-404D-96FB-F58EDCBB6755}" type="slidenum">
              <a:rPr lang="en-US" smtClean="0"/>
              <a:pPr/>
              <a:t>‹#›</a:t>
            </a:fld>
            <a:endParaRPr lang="en-US"/>
          </a:p>
        </p:txBody>
      </p:sp>
      <p:pic>
        <p:nvPicPr>
          <p:cNvPr id="11" name="Picture 10" descr="Sigla MEN 2012 format png"/>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8001000" y="154825"/>
            <a:ext cx="990600" cy="607175"/>
          </a:xfrm>
          <a:prstGeom prst="rect">
            <a:avLst/>
          </a:prstGeom>
          <a:noFill/>
          <a:ln>
            <a:noFill/>
          </a:ln>
          <a:extLst/>
        </p:spPr>
      </p:pic>
      <p:sp>
        <p:nvSpPr>
          <p:cNvPr id="13" name="Footer Placeholder 4"/>
          <p:cNvSpPr txBox="1">
            <a:spLocks/>
          </p:cNvSpPr>
          <p:nvPr userDrawn="1"/>
        </p:nvSpPr>
        <p:spPr>
          <a:xfrm>
            <a:off x="1676400" y="6324600"/>
            <a:ext cx="5715000" cy="4572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smtClean="0"/>
              <a:t>Zilele Orizont 2020 </a:t>
            </a:r>
            <a:br>
              <a:rPr lang="ro-RO" dirty="0" smtClean="0"/>
            </a:br>
            <a:r>
              <a:rPr lang="en-US" dirty="0" smtClean="0"/>
              <a:t>22-23 </a:t>
            </a:r>
            <a:r>
              <a:rPr lang="en-US" dirty="0" err="1" smtClean="0"/>
              <a:t>noiembrie</a:t>
            </a:r>
            <a:r>
              <a:rPr lang="en-US" dirty="0" smtClean="0"/>
              <a:t> 2013, </a:t>
            </a:r>
            <a:r>
              <a:rPr lang="en-US" dirty="0" err="1" smtClean="0"/>
              <a:t>Universitatea</a:t>
            </a:r>
            <a:r>
              <a:rPr lang="en-US" dirty="0" smtClean="0"/>
              <a:t> „Lucian </a:t>
            </a:r>
            <a:r>
              <a:rPr lang="en-US" dirty="0" err="1" smtClean="0"/>
              <a:t>Blaga</a:t>
            </a:r>
            <a:r>
              <a:rPr lang="en-US" dirty="0" smtClean="0"/>
              <a:t>” din Sibiu</a:t>
            </a:r>
            <a:endParaRPr lang="en-US" dirty="0"/>
          </a:p>
        </p:txBody>
      </p:sp>
      <p:pic>
        <p:nvPicPr>
          <p:cNvPr id="14" name="Picture 13" descr="drap_cmyk.jpg"/>
          <p:cNvPicPr>
            <a:picLocks noChangeAspect="1"/>
          </p:cNvPicPr>
          <p:nvPr userDrawn="1"/>
        </p:nvPicPr>
        <p:blipFill>
          <a:blip r:embed="rId14" cstate="print"/>
          <a:stretch>
            <a:fillRect/>
          </a:stretch>
        </p:blipFill>
        <p:spPr>
          <a:xfrm>
            <a:off x="188259" y="154825"/>
            <a:ext cx="990600" cy="58028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Slide title</a:t>
            </a:r>
          </a:p>
        </p:txBody>
      </p:sp>
      <p:sp>
        <p:nvSpPr>
          <p:cNvPr id="1027" name="Rectangle 3"/>
          <p:cNvSpPr>
            <a:spLocks noGrp="1" noChangeArrowheads="1"/>
          </p:cNvSpPr>
          <p:nvPr>
            <p:ph type="body" idx="1"/>
          </p:nvPr>
        </p:nvSpPr>
        <p:spPr bwMode="auto">
          <a:xfrm>
            <a:off x="457200" y="1052736"/>
            <a:ext cx="8229600" cy="4968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err="1" smtClean="0"/>
              <a:t>Level</a:t>
            </a:r>
            <a:r>
              <a:rPr lang="fr-BE" dirty="0" smtClean="0"/>
              <a:t> 1</a:t>
            </a:r>
            <a:endParaRPr lang="en-GB" dirty="0" smtClean="0"/>
          </a:p>
          <a:p>
            <a:pPr lvl="1"/>
            <a:r>
              <a:rPr lang="en-GB" dirty="0" smtClean="0"/>
              <a:t>Level 2</a:t>
            </a:r>
          </a:p>
          <a:p>
            <a:pPr lvl="2"/>
            <a:r>
              <a:rPr lang="en-GB" dirty="0" smtClean="0"/>
              <a:t>Level 3</a:t>
            </a:r>
          </a:p>
          <a:p>
            <a:pPr lvl="3"/>
            <a:r>
              <a:rPr lang="fr-BE" dirty="0" err="1" smtClean="0"/>
              <a:t>Level</a:t>
            </a:r>
            <a:r>
              <a:rPr lang="fr-BE" dirty="0" smtClean="0"/>
              <a:t> 4</a:t>
            </a:r>
          </a:p>
          <a:p>
            <a:pPr lvl="4"/>
            <a:r>
              <a:rPr lang="fr-BE" dirty="0" err="1" smtClean="0"/>
              <a:t>Level</a:t>
            </a:r>
            <a:r>
              <a:rPr lang="fr-BE" dirty="0" smtClean="0"/>
              <a:t> 5</a:t>
            </a:r>
            <a:endParaRPr lang="en-GB" dirty="0" smtClean="0"/>
          </a:p>
          <a:p>
            <a:pPr lvl="3"/>
            <a:endParaRPr lang="en-GB" dirty="0" smtClean="0"/>
          </a:p>
        </p:txBody>
      </p:sp>
    </p:spTree>
    <p:extLst>
      <p:ext uri="{BB962C8B-B14F-4D97-AF65-F5344CB8AC3E}">
        <p14:creationId xmlns:p14="http://schemas.microsoft.com/office/powerpoint/2010/main" xmlns="" val="15634109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iming>
    <p:tnLst>
      <p:par>
        <p:cTn id="1" dur="indefinite" restart="never" nodeType="tmRoot"/>
      </p:par>
    </p:tnLst>
  </p:timing>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i="0" u="none">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eif.org/what_we_do/guarantees/single_eu_debt_instrument/innovfin-guarantee-facility/index.htm"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hyperlink" Target="http://ec.europa.eu/easme/energy_en.htm" TargetMode="External"/><Relationship Id="rId13" Type="http://schemas.openxmlformats.org/officeDocument/2006/relationships/hyperlink" Target="http://ec.europa.eu/environment/eco-innovation/" TargetMode="External"/><Relationship Id="rId3" Type="http://schemas.openxmlformats.org/officeDocument/2006/relationships/hyperlink" Target="http://een.ec.europa.eu/" TargetMode="External"/><Relationship Id="rId7" Type="http://schemas.openxmlformats.org/officeDocument/2006/relationships/hyperlink" Target="http://ec.europa.eu/programmes/horizon2020/en/h2020-section/leadership-enabling-and-industrial-technologies" TargetMode="External"/><Relationship Id="rId12" Type="http://schemas.openxmlformats.org/officeDocument/2006/relationships/hyperlink" Target="http://ec.europa.eu/energy/intelligent/" TargetMode="External"/><Relationship Id="rId2" Type="http://schemas.openxmlformats.org/officeDocument/2006/relationships/hyperlink" Target="http://ec.europa.eu/enterprise/initiatives/cosme/" TargetMode="External"/><Relationship Id="rId1" Type="http://schemas.openxmlformats.org/officeDocument/2006/relationships/slideLayout" Target="../slideLayouts/slideLayout1.xml"/><Relationship Id="rId6" Type="http://schemas.openxmlformats.org/officeDocument/2006/relationships/hyperlink" Target="http://www.iprhelpdesk.eu/" TargetMode="External"/><Relationship Id="rId11" Type="http://schemas.openxmlformats.org/officeDocument/2006/relationships/hyperlink" Target="http://ec.europa.eu/fisheries/reform/emff/index_en.htm" TargetMode="External"/><Relationship Id="rId5" Type="http://schemas.openxmlformats.org/officeDocument/2006/relationships/hyperlink" Target="http://ec.europa.eu/programmes/horizon2020/en/h2020-section/innovation-smes" TargetMode="External"/><Relationship Id="rId15" Type="http://schemas.openxmlformats.org/officeDocument/2006/relationships/image" Target="../media/image6.jpeg"/><Relationship Id="rId10" Type="http://schemas.openxmlformats.org/officeDocument/2006/relationships/hyperlink" Target="http://ec.europa.eu/environment/life/" TargetMode="External"/><Relationship Id="rId4" Type="http://schemas.openxmlformats.org/officeDocument/2006/relationships/hyperlink" Target="http://europa.eu/youreurope/business/" TargetMode="External"/><Relationship Id="rId9" Type="http://schemas.openxmlformats.org/officeDocument/2006/relationships/hyperlink" Target="http://ec.europa.eu/programmes/horizon2020/en/h202eaci0-section/climate-action-environment-resource-efficiency-and-raw-materials" TargetMode="External"/><Relationship Id="rId1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hyperlink" Target="http://www.europa.eu/youreurope/business/index_en.htm" TargetMode="External"/><Relationship Id="rId3" Type="http://schemas.openxmlformats.org/officeDocument/2006/relationships/hyperlink" Target="http://www.research.edu.ro/" TargetMode="External"/><Relationship Id="rId7" Type="http://schemas.openxmlformats.org/officeDocument/2006/relationships/hyperlink" Target="http://www.eif.org/what_we_do/guarantees/RSI/index.htm" TargetMode="External"/><Relationship Id="rId2" Type="http://schemas.openxmlformats.org/officeDocument/2006/relationships/hyperlink" Target="http://ec.europa.eu/research/horizon2020/index_en.cfm?pg=home&amp;video=none" TargetMode="External"/><Relationship Id="rId1" Type="http://schemas.openxmlformats.org/officeDocument/2006/relationships/slideLayout" Target="../slideLayouts/slideLayout1.xml"/><Relationship Id="rId6" Type="http://schemas.openxmlformats.org/officeDocument/2006/relationships/hyperlink" Target="http://www.eib.org/products/rsff/" TargetMode="External"/><Relationship Id="rId5" Type="http://schemas.openxmlformats.org/officeDocument/2006/relationships/hyperlink" Target="mailto:orizont2020@ancs.ro" TargetMode="External"/><Relationship Id="rId10" Type="http://schemas.openxmlformats.org/officeDocument/2006/relationships/image" Target="../media/image6.jpeg"/><Relationship Id="rId4" Type="http://schemas.openxmlformats.org/officeDocument/2006/relationships/hyperlink" Target="http://ec.europa.eu/enterprise/policies/sme/index_en.htm" TargetMode="External"/><Relationship Id="rId9"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228600" y="62146"/>
            <a:ext cx="9143999" cy="6872054"/>
          </a:xfrm>
          <a:prstGeom prst="rect">
            <a:avLst/>
          </a:prstGeom>
          <a:noFill/>
          <a:ln w="9525">
            <a:noFill/>
            <a:miter lim="800000"/>
            <a:headEnd/>
            <a:tailEnd/>
          </a:ln>
        </p:spPr>
      </p:pic>
      <p:sp>
        <p:nvSpPr>
          <p:cNvPr id="10" name="TextBox 9"/>
          <p:cNvSpPr txBox="1"/>
          <p:nvPr/>
        </p:nvSpPr>
        <p:spPr>
          <a:xfrm>
            <a:off x="609600" y="685800"/>
            <a:ext cx="7924800" cy="1200329"/>
          </a:xfrm>
          <a:prstGeom prst="rect">
            <a:avLst/>
          </a:prstGeom>
          <a:noFill/>
        </p:spPr>
        <p:txBody>
          <a:bodyPr wrap="square" rtlCol="0">
            <a:spAutoFit/>
          </a:bodyPr>
          <a:lstStyle/>
          <a:p>
            <a:pPr algn="ctr"/>
            <a:r>
              <a:rPr lang="en-US" sz="7200" b="1" dirty="0" smtClean="0">
                <a:solidFill>
                  <a:schemeClr val="bg1"/>
                </a:solidFill>
                <a:effectLst>
                  <a:outerShdw blurRad="38100" dist="38100" dir="2700000" algn="tl">
                    <a:srgbClr val="000000">
                      <a:alpha val="43137"/>
                    </a:srgbClr>
                  </a:outerShdw>
                </a:effectLst>
                <a:latin typeface="Antique Olive" pitchFamily="34" charset="0"/>
              </a:rPr>
              <a:t>ORIZONT  2020</a:t>
            </a:r>
            <a:endParaRPr lang="en-US" sz="7200" b="1" dirty="0">
              <a:solidFill>
                <a:schemeClr val="bg1"/>
              </a:solidFill>
              <a:effectLst>
                <a:outerShdw blurRad="38100" dist="38100" dir="2700000" algn="tl">
                  <a:srgbClr val="000000">
                    <a:alpha val="43137"/>
                  </a:srgbClr>
                </a:outerShdw>
              </a:effectLst>
              <a:latin typeface="Antique Olive" pitchFamily="34" charset="0"/>
            </a:endParaRPr>
          </a:p>
        </p:txBody>
      </p:sp>
      <p:sp>
        <p:nvSpPr>
          <p:cNvPr id="11" name="TextBox 10"/>
          <p:cNvSpPr txBox="1"/>
          <p:nvPr/>
        </p:nvSpPr>
        <p:spPr>
          <a:xfrm>
            <a:off x="3810000" y="2438400"/>
            <a:ext cx="5181600" cy="1323439"/>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IMM-</a:t>
            </a:r>
            <a:r>
              <a:rPr lang="en-US" sz="2000" b="1" dirty="0" err="1" smtClean="0">
                <a:solidFill>
                  <a:schemeClr val="bg1"/>
                </a:solidFill>
                <a:latin typeface="Arial" panose="020B0604020202020204" pitchFamily="34" charset="0"/>
                <a:cs typeface="Arial" panose="020B0604020202020204" pitchFamily="34" charset="0"/>
              </a:rPr>
              <a:t>urile</a:t>
            </a:r>
            <a:r>
              <a:rPr lang="en-US" sz="2000" b="1" dirty="0" smtClean="0">
                <a:solidFill>
                  <a:schemeClr val="bg1"/>
                </a:solidFill>
                <a:latin typeface="Arial" panose="020B0604020202020204" pitchFamily="34" charset="0"/>
                <a:cs typeface="Arial" panose="020B0604020202020204" pitchFamily="34" charset="0"/>
              </a:rPr>
              <a:t> </a:t>
            </a:r>
            <a:r>
              <a:rPr lang="ro-RO" sz="2000" b="1" dirty="0" smtClean="0">
                <a:solidFill>
                  <a:schemeClr val="bg1"/>
                </a:solidFill>
                <a:latin typeface="Arial" panose="020B0604020202020204" pitchFamily="34" charset="0"/>
                <a:cs typeface="Arial" panose="020B0604020202020204" pitchFamily="34" charset="0"/>
              </a:rPr>
              <a:t>și inovarea.</a:t>
            </a:r>
            <a:endParaRPr lang="en-US" sz="2000" b="1" dirty="0" smtClean="0">
              <a:solidFill>
                <a:schemeClr val="bg1"/>
              </a:solidFill>
              <a:latin typeface="Arial" panose="020B0604020202020204" pitchFamily="34" charset="0"/>
              <a:cs typeface="Arial" panose="020B0604020202020204" pitchFamily="34" charset="0"/>
            </a:endParaRPr>
          </a:p>
          <a:p>
            <a:r>
              <a:rPr lang="en-US" sz="2000" b="1" dirty="0" err="1" smtClean="0">
                <a:solidFill>
                  <a:schemeClr val="bg1"/>
                </a:solidFill>
                <a:latin typeface="Arial" panose="020B0604020202020204" pitchFamily="34" charset="0"/>
                <a:cs typeface="Arial" panose="020B0604020202020204" pitchFamily="34" charset="0"/>
              </a:rPr>
              <a:t>Instrumentul</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pentru</a:t>
            </a:r>
            <a:r>
              <a:rPr lang="en-US" sz="2000" b="1" dirty="0" smtClean="0">
                <a:solidFill>
                  <a:schemeClr val="bg1"/>
                </a:solidFill>
                <a:latin typeface="Arial" panose="020B0604020202020204" pitchFamily="34" charset="0"/>
                <a:cs typeface="Arial" panose="020B0604020202020204" pitchFamily="34" charset="0"/>
              </a:rPr>
              <a:t> IMM-</a:t>
            </a:r>
            <a:r>
              <a:rPr lang="en-US" sz="2000" b="1" dirty="0" err="1" smtClean="0">
                <a:solidFill>
                  <a:schemeClr val="bg1"/>
                </a:solidFill>
                <a:latin typeface="Arial" panose="020B0604020202020204" pitchFamily="34" charset="0"/>
                <a:cs typeface="Arial" panose="020B0604020202020204" pitchFamily="34" charset="0"/>
              </a:rPr>
              <a:t>uri</a:t>
            </a:r>
            <a:r>
              <a:rPr lang="en-US" sz="2000" b="1" dirty="0" smtClean="0">
                <a:solidFill>
                  <a:schemeClr val="bg1"/>
                </a:solidFill>
                <a:latin typeface="Arial" panose="020B0604020202020204" pitchFamily="34" charset="0"/>
                <a:cs typeface="Arial" panose="020B0604020202020204" pitchFamily="34" charset="0"/>
              </a:rPr>
              <a:t> </a:t>
            </a:r>
            <a:r>
              <a:rPr lang="ro-RO" sz="2000" b="1" dirty="0" smtClean="0">
                <a:solidFill>
                  <a:schemeClr val="bg1"/>
                </a:solidFill>
                <a:latin typeface="Arial" panose="020B0604020202020204" pitchFamily="34" charset="0"/>
                <a:cs typeface="Arial" panose="020B0604020202020204" pitchFamily="34" charset="0"/>
              </a:rPr>
              <a:t>şi instrumentul financiar –</a:t>
            </a:r>
            <a:endParaRPr lang="en-US" sz="2000" b="1" dirty="0" smtClean="0">
              <a:solidFill>
                <a:schemeClr val="bg1"/>
              </a:solidFill>
              <a:latin typeface="Arial" panose="020B0604020202020204" pitchFamily="34" charset="0"/>
              <a:cs typeface="Arial" panose="020B0604020202020204" pitchFamily="34" charset="0"/>
            </a:endParaRPr>
          </a:p>
          <a:p>
            <a:r>
              <a:rPr lang="ro-RO" sz="2000" b="1" dirty="0" smtClean="0">
                <a:solidFill>
                  <a:schemeClr val="bg1"/>
                </a:solidFill>
                <a:latin typeface="Arial" panose="020B0604020202020204" pitchFamily="34" charset="0"/>
                <a:cs typeface="Arial" panose="020B0604020202020204" pitchFamily="34" charset="0"/>
              </a:rPr>
              <a:t>î</a:t>
            </a:r>
            <a:r>
              <a:rPr lang="en-US" sz="2000" b="1" dirty="0" smtClean="0">
                <a:solidFill>
                  <a:schemeClr val="bg1"/>
                </a:solidFill>
                <a:latin typeface="Arial" panose="020B0604020202020204" pitchFamily="34" charset="0"/>
                <a:cs typeface="Arial" panose="020B0604020202020204" pitchFamily="34" charset="0"/>
              </a:rPr>
              <a:t>n ORIZONT 2020</a:t>
            </a:r>
            <a:endParaRPr lang="en-US" sz="20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800600" y="3962401"/>
            <a:ext cx="3886200" cy="3108543"/>
          </a:xfrm>
          <a:prstGeom prst="rect">
            <a:avLst/>
          </a:prstGeom>
          <a:noFill/>
        </p:spPr>
        <p:txBody>
          <a:bodyPr wrap="square" rtlCol="0">
            <a:spAutoFit/>
          </a:bodyPr>
          <a:lstStyle/>
          <a:p>
            <a:r>
              <a:rPr lang="ro-RO" sz="1400" b="1" kern="0" dirty="0" smtClean="0">
                <a:solidFill>
                  <a:schemeClr val="bg1"/>
                </a:solidFill>
                <a:latin typeface="Arial"/>
                <a:cs typeface="Arial"/>
              </a:rPr>
              <a:t>Dr.ing. </a:t>
            </a:r>
            <a:r>
              <a:rPr lang="en-GB" sz="1400" b="1" kern="0" dirty="0" err="1" smtClean="0">
                <a:solidFill>
                  <a:schemeClr val="bg1"/>
                </a:solidFill>
                <a:latin typeface="Arial"/>
                <a:cs typeface="Arial"/>
              </a:rPr>
              <a:t>Camelia</a:t>
            </a:r>
            <a:r>
              <a:rPr lang="en-GB" sz="1400" b="1" kern="0" dirty="0" smtClean="0">
                <a:solidFill>
                  <a:schemeClr val="bg1"/>
                </a:solidFill>
                <a:latin typeface="Arial"/>
                <a:cs typeface="Arial"/>
              </a:rPr>
              <a:t>-Elena MARINESCU</a:t>
            </a:r>
          </a:p>
          <a:p>
            <a:r>
              <a:rPr lang="en-GB" sz="1400" b="1" kern="0" dirty="0" smtClean="0">
                <a:solidFill>
                  <a:schemeClr val="bg1"/>
                </a:solidFill>
                <a:effectLst>
                  <a:outerShdw blurRad="38100" dist="38100" dir="2700000" algn="tl">
                    <a:srgbClr val="000000">
                      <a:alpha val="43137"/>
                    </a:srgbClr>
                  </a:outerShdw>
                </a:effectLst>
                <a:latin typeface="Arial"/>
                <a:cs typeface="Arial"/>
              </a:rPr>
              <a:t>PNC-IMM</a:t>
            </a:r>
            <a:r>
              <a:rPr lang="en-GB" b="1" kern="0" dirty="0" smtClean="0">
                <a:solidFill>
                  <a:schemeClr val="bg1"/>
                </a:solidFill>
                <a:effectLst>
                  <a:outerShdw blurRad="38100" dist="38100" dir="2700000" algn="tl">
                    <a:srgbClr val="000000">
                      <a:alpha val="43137"/>
                    </a:srgbClr>
                  </a:outerShdw>
                </a:effectLst>
                <a:latin typeface="Arial"/>
                <a:cs typeface="Arial"/>
              </a:rPr>
              <a:t> </a:t>
            </a:r>
            <a:r>
              <a:rPr lang="en-GB" sz="1000" kern="0" dirty="0" err="1" smtClean="0">
                <a:solidFill>
                  <a:schemeClr val="bg1"/>
                </a:solidFill>
                <a:effectLst>
                  <a:outerShdw blurRad="38100" dist="38100" dir="2700000" algn="tl">
                    <a:srgbClr val="000000">
                      <a:alpha val="43137"/>
                    </a:srgbClr>
                  </a:outerShdw>
                </a:effectLst>
                <a:latin typeface="Arial"/>
                <a:cs typeface="Arial"/>
              </a:rPr>
              <a:t>si</a:t>
            </a:r>
            <a:r>
              <a:rPr lang="en-GB" sz="1000" kern="0" dirty="0" smtClean="0">
                <a:solidFill>
                  <a:schemeClr val="bg1"/>
                </a:solidFill>
                <a:effectLst>
                  <a:outerShdw blurRad="38100" dist="38100" dir="2700000" algn="tl">
                    <a:srgbClr val="000000">
                      <a:alpha val="43137"/>
                    </a:srgbClr>
                  </a:outerShdw>
                </a:effectLst>
                <a:latin typeface="Arial"/>
                <a:cs typeface="Arial"/>
              </a:rPr>
              <a:t> </a:t>
            </a:r>
          </a:p>
          <a:p>
            <a:r>
              <a:rPr lang="en-GB" sz="1400" b="1" kern="0" dirty="0" smtClean="0">
                <a:solidFill>
                  <a:schemeClr val="bg1"/>
                </a:solidFill>
                <a:effectLst>
                  <a:outerShdw blurRad="38100" dist="38100" dir="2700000" algn="tl">
                    <a:srgbClr val="000000">
                      <a:alpha val="43137"/>
                    </a:srgbClr>
                  </a:outerShdw>
                </a:effectLst>
                <a:latin typeface="Arial"/>
                <a:cs typeface="Arial"/>
              </a:rPr>
              <a:t>PNC-</a:t>
            </a:r>
            <a:r>
              <a:rPr lang="en-GB" sz="1400" b="1" kern="0" dirty="0" err="1" smtClean="0">
                <a:solidFill>
                  <a:schemeClr val="bg1"/>
                </a:solidFill>
                <a:effectLst>
                  <a:outerShdw blurRad="38100" dist="38100" dir="2700000" algn="tl">
                    <a:srgbClr val="000000">
                      <a:alpha val="43137"/>
                    </a:srgbClr>
                  </a:outerShdw>
                </a:effectLst>
                <a:latin typeface="Arial"/>
                <a:cs typeface="Arial"/>
              </a:rPr>
              <a:t>Acces</a:t>
            </a:r>
            <a:r>
              <a:rPr lang="en-GB" sz="1400" b="1" kern="0" dirty="0" smtClean="0">
                <a:solidFill>
                  <a:schemeClr val="bg1"/>
                </a:solidFill>
                <a:effectLst>
                  <a:outerShdw blurRad="38100" dist="38100" dir="2700000" algn="tl">
                    <a:srgbClr val="000000">
                      <a:alpha val="43137"/>
                    </a:srgbClr>
                  </a:outerShdw>
                </a:effectLst>
                <a:latin typeface="Arial"/>
                <a:cs typeface="Arial"/>
              </a:rPr>
              <a:t> la </a:t>
            </a:r>
            <a:r>
              <a:rPr lang="en-GB" sz="1400" b="1" kern="0" dirty="0" err="1" smtClean="0">
                <a:solidFill>
                  <a:schemeClr val="bg1"/>
                </a:solidFill>
                <a:effectLst>
                  <a:outerShdw blurRad="38100" dist="38100" dir="2700000" algn="tl">
                    <a:srgbClr val="000000">
                      <a:alpha val="43137"/>
                    </a:srgbClr>
                  </a:outerShdw>
                </a:effectLst>
                <a:latin typeface="Arial"/>
                <a:cs typeface="Arial"/>
              </a:rPr>
              <a:t>Finantarea</a:t>
            </a:r>
            <a:r>
              <a:rPr lang="en-GB" sz="1400" b="1" kern="0" dirty="0" smtClean="0">
                <a:solidFill>
                  <a:schemeClr val="bg1"/>
                </a:solidFill>
                <a:effectLst>
                  <a:outerShdw blurRad="38100" dist="38100" dir="2700000" algn="tl">
                    <a:srgbClr val="000000">
                      <a:alpha val="43137"/>
                    </a:srgbClr>
                  </a:outerShdw>
                </a:effectLst>
                <a:latin typeface="Arial"/>
                <a:cs typeface="Arial"/>
              </a:rPr>
              <a:t> de </a:t>
            </a:r>
            <a:r>
              <a:rPr lang="en-GB" sz="1400" b="1" kern="0" dirty="0" err="1" smtClean="0">
                <a:solidFill>
                  <a:schemeClr val="bg1"/>
                </a:solidFill>
                <a:effectLst>
                  <a:outerShdw blurRad="38100" dist="38100" dir="2700000" algn="tl">
                    <a:srgbClr val="000000">
                      <a:alpha val="43137"/>
                    </a:srgbClr>
                  </a:outerShdw>
                </a:effectLst>
                <a:latin typeface="Arial"/>
                <a:cs typeface="Arial"/>
              </a:rPr>
              <a:t>Risc</a:t>
            </a:r>
            <a:endParaRPr lang="en-GB" sz="1400" b="1" kern="0" dirty="0" smtClean="0">
              <a:solidFill>
                <a:schemeClr val="bg1"/>
              </a:solidFill>
              <a:effectLst>
                <a:outerShdw blurRad="38100" dist="38100" dir="2700000" algn="tl">
                  <a:srgbClr val="000000">
                    <a:alpha val="43137"/>
                  </a:srgbClr>
                </a:outerShdw>
              </a:effectLst>
              <a:latin typeface="Arial"/>
              <a:cs typeface="Arial"/>
            </a:endParaRPr>
          </a:p>
          <a:p>
            <a:r>
              <a:rPr lang="en-GB" sz="1000" kern="0" dirty="0" err="1" smtClean="0">
                <a:solidFill>
                  <a:schemeClr val="bg1"/>
                </a:solidFill>
                <a:effectLst>
                  <a:outerShdw blurRad="38100" dist="38100" dir="2700000" algn="tl">
                    <a:srgbClr val="000000">
                      <a:alpha val="43137"/>
                    </a:srgbClr>
                  </a:outerShdw>
                </a:effectLst>
                <a:latin typeface="Arial"/>
                <a:cs typeface="Arial"/>
              </a:rPr>
              <a:t>pentru</a:t>
            </a:r>
            <a:r>
              <a:rPr lang="en-GB" sz="1200" b="1" kern="0" dirty="0" smtClean="0">
                <a:solidFill>
                  <a:schemeClr val="bg1"/>
                </a:solidFill>
                <a:effectLst>
                  <a:outerShdw blurRad="38100" dist="38100" dir="2700000" algn="tl">
                    <a:srgbClr val="000000">
                      <a:alpha val="43137"/>
                    </a:srgbClr>
                  </a:outerShdw>
                </a:effectLst>
                <a:latin typeface="Arial"/>
                <a:cs typeface="Arial"/>
              </a:rPr>
              <a:t> </a:t>
            </a:r>
            <a:r>
              <a:rPr lang="en-GB" sz="1400" b="1" kern="0" dirty="0" smtClean="0">
                <a:solidFill>
                  <a:schemeClr val="bg1"/>
                </a:solidFill>
                <a:effectLst>
                  <a:outerShdw blurRad="38100" dist="38100" dir="2700000" algn="tl">
                    <a:srgbClr val="000000">
                      <a:alpha val="43137"/>
                    </a:srgbClr>
                  </a:outerShdw>
                </a:effectLst>
                <a:latin typeface="Arial"/>
                <a:cs typeface="Arial"/>
              </a:rPr>
              <a:t>ORIZONT 2020</a:t>
            </a:r>
          </a:p>
          <a:p>
            <a:endParaRPr lang="en-GB" sz="1400" b="1" kern="0" dirty="0" smtClean="0">
              <a:solidFill>
                <a:schemeClr val="bg1"/>
              </a:solidFill>
              <a:effectLst>
                <a:outerShdw blurRad="38100" dist="38100" dir="2700000" algn="tl">
                  <a:srgbClr val="000000">
                    <a:alpha val="43137"/>
                  </a:srgbClr>
                </a:outerShdw>
              </a:effectLst>
              <a:latin typeface="Arial"/>
              <a:cs typeface="Arial"/>
            </a:endParaRPr>
          </a:p>
          <a:p>
            <a:r>
              <a:rPr lang="ro-RO" sz="1000" b="1" kern="0" dirty="0" smtClean="0">
                <a:solidFill>
                  <a:schemeClr val="bg1"/>
                </a:solidFill>
                <a:latin typeface="Arial" pitchFamily="34" charset="0"/>
                <a:cs typeface="Arial" pitchFamily="34" charset="0"/>
              </a:rPr>
              <a:t>Consilier Superior</a:t>
            </a:r>
            <a:r>
              <a:rPr lang="ro-RO" sz="1000" b="1" i="1" kern="0" dirty="0" smtClean="0">
                <a:solidFill>
                  <a:schemeClr val="bg1"/>
                </a:solidFill>
                <a:latin typeface="Arial" pitchFamily="34" charset="0"/>
                <a:cs typeface="Arial" pitchFamily="34" charset="0"/>
              </a:rPr>
              <a:t/>
            </a:r>
            <a:br>
              <a:rPr lang="ro-RO" sz="1000" b="1" i="1" kern="0" dirty="0" smtClean="0">
                <a:solidFill>
                  <a:schemeClr val="bg1"/>
                </a:solidFill>
                <a:latin typeface="Arial" pitchFamily="34" charset="0"/>
                <a:cs typeface="Arial" pitchFamily="34" charset="0"/>
              </a:rPr>
            </a:br>
            <a:r>
              <a:rPr lang="en-GB" sz="1000" b="1" kern="0" dirty="0" smtClean="0">
                <a:solidFill>
                  <a:schemeClr val="bg1"/>
                </a:solidFill>
                <a:latin typeface="Arial" pitchFamily="34" charset="0"/>
                <a:cs typeface="Arial" pitchFamily="34" charset="0"/>
              </a:rPr>
              <a:t>MINISTERUL </a:t>
            </a:r>
            <a:r>
              <a:rPr lang="ro-RO" sz="1000" b="1" kern="0" dirty="0" smtClean="0">
                <a:solidFill>
                  <a:schemeClr val="bg1"/>
                </a:solidFill>
                <a:latin typeface="Arial" pitchFamily="34" charset="0"/>
                <a:cs typeface="Arial" pitchFamily="34" charset="0"/>
              </a:rPr>
              <a:t> </a:t>
            </a:r>
            <a:r>
              <a:rPr lang="en-GB" sz="1000" b="1" kern="0" dirty="0" smtClean="0">
                <a:solidFill>
                  <a:schemeClr val="bg1"/>
                </a:solidFill>
                <a:latin typeface="Arial" pitchFamily="34" charset="0"/>
                <a:cs typeface="Arial" pitchFamily="34" charset="0"/>
              </a:rPr>
              <a:t>EDUCATIEI </a:t>
            </a:r>
            <a:r>
              <a:rPr lang="ro-RO" sz="1000" b="1" kern="0" dirty="0" smtClean="0">
                <a:solidFill>
                  <a:schemeClr val="bg1"/>
                </a:solidFill>
                <a:latin typeface="Arial" pitchFamily="34" charset="0"/>
                <a:cs typeface="Arial" pitchFamily="34" charset="0"/>
              </a:rPr>
              <a:t> </a:t>
            </a:r>
            <a:r>
              <a:rPr lang="en-GB" sz="1000" b="1" kern="0" dirty="0" smtClean="0">
                <a:solidFill>
                  <a:schemeClr val="bg1"/>
                </a:solidFill>
                <a:latin typeface="Arial" pitchFamily="34" charset="0"/>
                <a:cs typeface="Arial" pitchFamily="34" charset="0"/>
              </a:rPr>
              <a:t>NATIONALE</a:t>
            </a:r>
            <a:br>
              <a:rPr lang="en-GB" sz="1000" b="1" kern="0" dirty="0" smtClean="0">
                <a:solidFill>
                  <a:schemeClr val="bg1"/>
                </a:solidFill>
                <a:latin typeface="Arial" pitchFamily="34" charset="0"/>
                <a:cs typeface="Arial" pitchFamily="34" charset="0"/>
              </a:rPr>
            </a:br>
            <a:r>
              <a:rPr lang="en-US" sz="1000" b="1" kern="0" dirty="0" err="1" smtClean="0">
                <a:solidFill>
                  <a:schemeClr val="bg1"/>
                </a:solidFill>
                <a:latin typeface="Arial" pitchFamily="34" charset="0"/>
                <a:cs typeface="Arial" pitchFamily="34" charset="0"/>
              </a:rPr>
              <a:t>Str.Mendeleev</a:t>
            </a:r>
            <a:r>
              <a:rPr lang="en-US" sz="1000" b="1" kern="0" dirty="0" smtClean="0">
                <a:solidFill>
                  <a:schemeClr val="bg1"/>
                </a:solidFill>
                <a:latin typeface="Arial" pitchFamily="34" charset="0"/>
                <a:cs typeface="Arial" pitchFamily="34" charset="0"/>
              </a:rPr>
              <a:t>, Nr.21-25, Sect.1, </a:t>
            </a:r>
            <a:r>
              <a:rPr lang="en-US" sz="1000" b="1" kern="0" dirty="0" err="1" smtClean="0">
                <a:solidFill>
                  <a:schemeClr val="bg1"/>
                </a:solidFill>
                <a:latin typeface="Arial" pitchFamily="34" charset="0"/>
                <a:cs typeface="Arial" pitchFamily="34" charset="0"/>
              </a:rPr>
              <a:t>Bucuresti</a:t>
            </a:r>
            <a:r>
              <a:rPr lang="en-US" sz="1000" b="1" kern="0" dirty="0" smtClean="0">
                <a:solidFill>
                  <a:schemeClr val="bg1"/>
                </a:solidFill>
                <a:latin typeface="Arial" pitchFamily="34" charset="0"/>
                <a:cs typeface="Arial" pitchFamily="34" charset="0"/>
              </a:rPr>
              <a:t> ROMANIA</a:t>
            </a:r>
          </a:p>
          <a:p>
            <a:r>
              <a:rPr lang="en-US" sz="1000" b="1" kern="0" dirty="0" smtClean="0">
                <a:solidFill>
                  <a:schemeClr val="bg1"/>
                </a:solidFill>
                <a:latin typeface="Arial" pitchFamily="34" charset="0"/>
                <a:cs typeface="Arial" pitchFamily="34" charset="0"/>
              </a:rPr>
              <a:t/>
            </a:r>
            <a:br>
              <a:rPr lang="en-US" sz="1000" b="1" kern="0" dirty="0" smtClean="0">
                <a:solidFill>
                  <a:schemeClr val="bg1"/>
                </a:solidFill>
                <a:latin typeface="Arial" pitchFamily="34" charset="0"/>
                <a:cs typeface="Arial" pitchFamily="34" charset="0"/>
              </a:rPr>
            </a:br>
            <a:r>
              <a:rPr lang="fr-FR" sz="1000" b="1" i="1" kern="0" dirty="0" smtClean="0">
                <a:solidFill>
                  <a:schemeClr val="bg1"/>
                </a:solidFill>
                <a:latin typeface="Arial" pitchFamily="34" charset="0"/>
                <a:cs typeface="Arial" pitchFamily="34" charset="0"/>
              </a:rPr>
              <a:t>tel: +40 21  316.29.77</a:t>
            </a:r>
            <a:r>
              <a:rPr lang="en-US" sz="1000" b="1" i="1" kern="0" dirty="0" smtClean="0">
                <a:solidFill>
                  <a:schemeClr val="bg1"/>
                </a:solidFill>
                <a:latin typeface="Arial" pitchFamily="34" charset="0"/>
                <a:cs typeface="Arial" pitchFamily="34" charset="0"/>
              </a:rPr>
              <a:t/>
            </a:r>
            <a:br>
              <a:rPr lang="en-US" sz="1000" b="1" i="1" kern="0" dirty="0" smtClean="0">
                <a:solidFill>
                  <a:schemeClr val="bg1"/>
                </a:solidFill>
                <a:latin typeface="Arial" pitchFamily="34" charset="0"/>
                <a:cs typeface="Arial" pitchFamily="34" charset="0"/>
              </a:rPr>
            </a:br>
            <a:r>
              <a:rPr lang="fr-FR" sz="1000" b="1" i="1" kern="0" dirty="0" smtClean="0">
                <a:solidFill>
                  <a:schemeClr val="bg1"/>
                </a:solidFill>
                <a:latin typeface="Arial" pitchFamily="34" charset="0"/>
                <a:cs typeface="Arial" pitchFamily="34" charset="0"/>
              </a:rPr>
              <a:t>fax: +40 21 318.30.71</a:t>
            </a:r>
            <a:br>
              <a:rPr lang="fr-FR" sz="1000" b="1" i="1" kern="0" dirty="0" smtClean="0">
                <a:solidFill>
                  <a:schemeClr val="bg1"/>
                </a:solidFill>
                <a:latin typeface="Arial" pitchFamily="34" charset="0"/>
                <a:cs typeface="Arial" pitchFamily="34" charset="0"/>
              </a:rPr>
            </a:br>
            <a:r>
              <a:rPr lang="fr-FR" sz="1000" b="1" i="1" kern="0" dirty="0" smtClean="0">
                <a:solidFill>
                  <a:schemeClr val="bg1"/>
                </a:solidFill>
                <a:latin typeface="Arial" pitchFamily="34" charset="0"/>
                <a:cs typeface="Arial" pitchFamily="34" charset="0"/>
              </a:rPr>
              <a:t>mobil: +40 21 744-82.04.00</a:t>
            </a:r>
          </a:p>
          <a:p>
            <a:r>
              <a:rPr lang="fr-FR" sz="1000" b="1" i="1"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www.research.edu.ro</a:t>
            </a:r>
            <a:endParaRPr lang="en-GB" sz="1000" b="1" kern="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sz="1400" b="1" kern="0" dirty="0" smtClean="0">
              <a:solidFill>
                <a:schemeClr val="bg1"/>
              </a:solidFill>
              <a:effectLst>
                <a:outerShdw blurRad="38100" dist="38100" dir="2700000" algn="tl">
                  <a:srgbClr val="000000">
                    <a:alpha val="43137"/>
                  </a:srgbClr>
                </a:outerShdw>
              </a:effectLst>
              <a:latin typeface="Arial"/>
              <a:cs typeface="Arial"/>
            </a:endParaRPr>
          </a:p>
          <a:p>
            <a:endParaRPr lang="en-GB" sz="1400" b="1" kern="0" dirty="0" smtClean="0">
              <a:solidFill>
                <a:schemeClr val="bg1"/>
              </a:solidFill>
              <a:effectLst>
                <a:outerShdw blurRad="38100" dist="38100" dir="2700000" algn="tl">
                  <a:srgbClr val="000000">
                    <a:alpha val="43137"/>
                  </a:srgbClr>
                </a:outerShdw>
              </a:effectLst>
              <a:latin typeface="Arial"/>
              <a:cs typeface="Arial"/>
            </a:endParaRPr>
          </a:p>
          <a:p>
            <a:endParaRPr lang="ro-RO" sz="14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srcRect/>
          <a:stretch>
            <a:fillRect/>
          </a:stretch>
        </p:blipFill>
        <p:spPr bwMode="auto">
          <a:xfrm>
            <a:off x="-12700" y="0"/>
            <a:ext cx="9291638" cy="6858000"/>
          </a:xfrm>
          <a:prstGeom prst="rect">
            <a:avLst/>
          </a:prstGeom>
          <a:noFill/>
          <a:ln w="9525" algn="ctr">
            <a:noFill/>
            <a:miter lim="800000"/>
            <a:headEnd/>
            <a:tailEnd/>
          </a:ln>
          <a:effectLst/>
        </p:spPr>
      </p:pic>
      <p:sp>
        <p:nvSpPr>
          <p:cNvPr id="32771" name="TextBox 4"/>
          <p:cNvSpPr txBox="1">
            <a:spLocks noChangeArrowheads="1"/>
          </p:cNvSpPr>
          <p:nvPr/>
        </p:nvSpPr>
        <p:spPr bwMode="auto">
          <a:xfrm>
            <a:off x="3348038" y="1773238"/>
            <a:ext cx="4537075" cy="2554287"/>
          </a:xfrm>
          <a:prstGeom prst="rect">
            <a:avLst/>
          </a:prstGeom>
          <a:solidFill>
            <a:srgbClr val="FFFFFF"/>
          </a:solidFill>
          <a:ln w="9525">
            <a:noFill/>
            <a:miter lim="800000"/>
            <a:headEnd/>
            <a:tailEnd/>
          </a:ln>
        </p:spPr>
        <p:txBody>
          <a:bodyPr>
            <a:spAutoFit/>
          </a:bodyPr>
          <a:lstStyle/>
          <a:p>
            <a:r>
              <a:rPr lang="en-GB" altLang="en-US" sz="2000">
                <a:solidFill>
                  <a:srgbClr val="0F5494"/>
                </a:solidFill>
              </a:rPr>
              <a:t>The 5 highest "country success rates" are:</a:t>
            </a:r>
          </a:p>
          <a:p>
            <a:endParaRPr lang="en-GB" altLang="en-US" sz="2000">
              <a:solidFill>
                <a:srgbClr val="0F5494"/>
              </a:solidFill>
            </a:endParaRPr>
          </a:p>
          <a:p>
            <a:r>
              <a:rPr lang="en-GB" altLang="en-US" sz="2000">
                <a:solidFill>
                  <a:srgbClr val="0F5494"/>
                </a:solidFill>
              </a:rPr>
              <a:t>Ireland:		20%</a:t>
            </a:r>
          </a:p>
          <a:p>
            <a:r>
              <a:rPr lang="en-GB" altLang="en-US" sz="2000">
                <a:solidFill>
                  <a:srgbClr val="0F5494"/>
                </a:solidFill>
              </a:rPr>
              <a:t>Austria:		15%</a:t>
            </a:r>
          </a:p>
          <a:p>
            <a:r>
              <a:rPr lang="en-GB" altLang="en-US" sz="2000">
                <a:solidFill>
                  <a:srgbClr val="0F5494"/>
                </a:solidFill>
              </a:rPr>
              <a:t>United Kingdom: 	11%</a:t>
            </a:r>
          </a:p>
          <a:p>
            <a:r>
              <a:rPr lang="en-GB" altLang="en-US" sz="2000">
                <a:solidFill>
                  <a:srgbClr val="0F5494"/>
                </a:solidFill>
              </a:rPr>
              <a:t>Israel:		10%</a:t>
            </a:r>
          </a:p>
          <a:p>
            <a:r>
              <a:rPr lang="en-GB" altLang="en-US" sz="2000">
                <a:solidFill>
                  <a:srgbClr val="0F5494"/>
                </a:solidFill>
              </a:rPr>
              <a:t>Spain:			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4103"/>
            <a:ext cx="8229600" cy="1098897"/>
          </a:xfrm>
        </p:spPr>
        <p:txBody>
          <a:bodyPr/>
          <a:lstStyle/>
          <a:p>
            <a:r>
              <a:rPr lang="es-ES_tradnl" sz="2400" dirty="0" smtClean="0">
                <a:latin typeface="Arial Narrow" pitchFamily="34" charset="0"/>
              </a:rPr>
              <a:t/>
            </a:r>
            <a:br>
              <a:rPr lang="es-ES_tradnl" sz="2400" dirty="0" smtClean="0">
                <a:latin typeface="Arial Narrow" pitchFamily="34" charset="0"/>
              </a:rPr>
            </a:br>
            <a:r>
              <a:rPr lang="es-ES_tradnl" sz="2400" dirty="0" smtClean="0">
                <a:latin typeface="Arial Narrow" pitchFamily="34" charset="0"/>
              </a:rPr>
              <a:t/>
            </a:r>
            <a:br>
              <a:rPr lang="es-ES_tradnl" sz="2400" dirty="0" smtClean="0">
                <a:latin typeface="Arial Narrow" pitchFamily="34" charset="0"/>
              </a:rPr>
            </a:br>
            <a:r>
              <a:rPr lang="es-ES_tradnl" sz="2400" dirty="0" err="1" smtClean="0">
                <a:latin typeface="Arial Narrow" pitchFamily="34" charset="0"/>
              </a:rPr>
              <a:t>First</a:t>
            </a:r>
            <a:r>
              <a:rPr lang="es-ES_tradnl" sz="2400" dirty="0" smtClean="0">
                <a:latin typeface="Arial Narrow" pitchFamily="34" charset="0"/>
              </a:rPr>
              <a:t> </a:t>
            </a:r>
            <a:r>
              <a:rPr lang="es-ES_tradnl" sz="2400" dirty="0" err="1" smtClean="0">
                <a:latin typeface="Arial Narrow" pitchFamily="34" charset="0"/>
              </a:rPr>
              <a:t>analysis</a:t>
            </a:r>
            <a:r>
              <a:rPr lang="es-ES_tradnl" sz="2400" dirty="0" smtClean="0">
                <a:latin typeface="Arial Narrow" pitchFamily="34" charset="0"/>
              </a:rPr>
              <a:t> of </a:t>
            </a:r>
            <a:r>
              <a:rPr lang="es-ES_tradnl" sz="2400" dirty="0" err="1" smtClean="0">
                <a:latin typeface="Arial Narrow" pitchFamily="34" charset="0"/>
              </a:rPr>
              <a:t>reasons</a:t>
            </a:r>
            <a:r>
              <a:rPr lang="es-ES_tradnl" sz="2400" dirty="0" smtClean="0">
                <a:latin typeface="Arial Narrow" pitchFamily="34" charset="0"/>
              </a:rPr>
              <a:t> </a:t>
            </a:r>
            <a:r>
              <a:rPr lang="es-ES_tradnl" sz="2400" dirty="0" err="1" smtClean="0">
                <a:latin typeface="Arial Narrow" pitchFamily="34" charset="0"/>
              </a:rPr>
              <a:t>for</a:t>
            </a:r>
            <a:r>
              <a:rPr lang="es-ES_tradnl" sz="2400" dirty="0" smtClean="0">
                <a:latin typeface="Arial Narrow" pitchFamily="34" charset="0"/>
              </a:rPr>
              <a:t> </a:t>
            </a:r>
            <a:r>
              <a:rPr lang="es-ES_tradnl" sz="2400" dirty="0" err="1" smtClean="0">
                <a:latin typeface="Arial Narrow" pitchFamily="34" charset="0"/>
              </a:rPr>
              <a:t>unsuccessful</a:t>
            </a:r>
            <a:r>
              <a:rPr lang="es-ES_tradnl" sz="2400" dirty="0" smtClean="0">
                <a:latin typeface="Arial Narrow" pitchFamily="34" charset="0"/>
              </a:rPr>
              <a:t> </a:t>
            </a:r>
            <a:r>
              <a:rPr lang="es-ES_tradnl" sz="2400" dirty="0" err="1" smtClean="0">
                <a:latin typeface="Arial Narrow" pitchFamily="34" charset="0"/>
              </a:rPr>
              <a:t>phase</a:t>
            </a:r>
            <a:r>
              <a:rPr lang="es-ES_tradnl" sz="2400" dirty="0" smtClean="0">
                <a:latin typeface="Arial Narrow" pitchFamily="34" charset="0"/>
              </a:rPr>
              <a:t> 1 </a:t>
            </a:r>
            <a:r>
              <a:rPr lang="es-ES_tradnl" sz="2400" dirty="0" err="1" smtClean="0">
                <a:latin typeface="Arial Narrow" pitchFamily="34" charset="0"/>
              </a:rPr>
              <a:t>proposals</a:t>
            </a:r>
            <a:r>
              <a:rPr lang="es-ES_tradnl" sz="2400" dirty="0" smtClean="0">
                <a:latin typeface="Arial Narrow" pitchFamily="34" charset="0"/>
              </a:rPr>
              <a:t>:</a:t>
            </a:r>
            <a:endParaRPr lang="en-GB" sz="2400" dirty="0">
              <a:latin typeface="Arial Narrow" pitchFamily="34" charset="0"/>
            </a:endParaRPr>
          </a:p>
        </p:txBody>
      </p:sp>
      <p:sp>
        <p:nvSpPr>
          <p:cNvPr id="3" name="Content Placeholder 2"/>
          <p:cNvSpPr>
            <a:spLocks noGrp="1"/>
          </p:cNvSpPr>
          <p:nvPr>
            <p:ph idx="1"/>
          </p:nvPr>
        </p:nvSpPr>
        <p:spPr>
          <a:xfrm>
            <a:off x="457200" y="1524000"/>
            <a:ext cx="8229600" cy="4497388"/>
          </a:xfrm>
        </p:spPr>
        <p:txBody>
          <a:bodyPr/>
          <a:lstStyle/>
          <a:p>
            <a:pPr marL="342900" lvl="1" indent="-342900" eaLnBrk="1" hangingPunct="1">
              <a:spcBef>
                <a:spcPct val="35000"/>
              </a:spcBef>
              <a:buClrTx/>
              <a:buSzPct val="120000"/>
              <a:buFont typeface="Arial" charset="0"/>
              <a:buChar char="•"/>
            </a:pPr>
            <a:r>
              <a:rPr lang="en-GB" dirty="0" smtClean="0">
                <a:latin typeface="Arial Narrow" pitchFamily="34" charset="0"/>
              </a:rPr>
              <a:t>Too much project focussed, not enough business opportunity oriented</a:t>
            </a:r>
          </a:p>
          <a:p>
            <a:pPr marL="342900" lvl="1" indent="-342900" eaLnBrk="1" hangingPunct="1">
              <a:spcBef>
                <a:spcPct val="35000"/>
              </a:spcBef>
              <a:buClrTx/>
              <a:buSzPct val="120000"/>
              <a:buFont typeface="Arial" charset="0"/>
              <a:buChar char="•"/>
            </a:pPr>
            <a:r>
              <a:rPr lang="en-GB" dirty="0" smtClean="0">
                <a:latin typeface="Arial Narrow" pitchFamily="34" charset="0"/>
              </a:rPr>
              <a:t>Description of company not convincing (why would this company succeed and not the competitor?!)</a:t>
            </a:r>
          </a:p>
          <a:p>
            <a:pPr marL="342900" lvl="1" indent="-342900" eaLnBrk="1" hangingPunct="1">
              <a:spcBef>
                <a:spcPct val="35000"/>
              </a:spcBef>
              <a:buClrTx/>
              <a:buSzPct val="120000"/>
              <a:buFont typeface="Arial" charset="0"/>
              <a:buChar char="•"/>
            </a:pPr>
            <a:r>
              <a:rPr lang="en-GB" dirty="0" smtClean="0">
                <a:latin typeface="Arial Narrow" pitchFamily="34" charset="0"/>
              </a:rPr>
              <a:t>No information on competing solutions</a:t>
            </a:r>
          </a:p>
          <a:p>
            <a:pPr marL="342900" lvl="1" indent="-342900" eaLnBrk="1" hangingPunct="1">
              <a:spcBef>
                <a:spcPct val="35000"/>
              </a:spcBef>
              <a:buClrTx/>
              <a:buSzPct val="120000"/>
              <a:buFont typeface="Arial" charset="0"/>
              <a:buChar char="•"/>
            </a:pPr>
            <a:r>
              <a:rPr lang="en-GB" dirty="0" smtClean="0">
                <a:latin typeface="Arial Narrow" pitchFamily="34" charset="0"/>
              </a:rPr>
              <a:t>Innovation content too low; product exists already on the market (just incremental improvement)</a:t>
            </a:r>
          </a:p>
          <a:p>
            <a:pPr marL="342900" lvl="1" indent="-342900" eaLnBrk="1" hangingPunct="1">
              <a:spcBef>
                <a:spcPct val="35000"/>
              </a:spcBef>
              <a:buClrTx/>
              <a:buSzPct val="120000"/>
              <a:buFont typeface="Arial" charset="0"/>
              <a:buChar char="•"/>
            </a:pPr>
            <a:r>
              <a:rPr lang="en-GB" dirty="0" smtClean="0">
                <a:latin typeface="Arial Narrow" pitchFamily="34" charset="0"/>
              </a:rPr>
              <a:t>Just ideas, no proof of existing commercialisation concept (TRL far too low)</a:t>
            </a:r>
          </a:p>
          <a:p>
            <a:pPr marL="342900" lvl="1" indent="-342900" eaLnBrk="1" hangingPunct="1">
              <a:spcBef>
                <a:spcPct val="35000"/>
              </a:spcBef>
              <a:buClrTx/>
              <a:buSzPct val="120000"/>
              <a:buFont typeface="Arial" charset="0"/>
              <a:buChar char="•"/>
            </a:pPr>
            <a:r>
              <a:rPr lang="en-GB" dirty="0" smtClean="0">
                <a:latin typeface="Arial Narrow" pitchFamily="34" charset="0"/>
              </a:rPr>
              <a:t>Just trying one's luck</a:t>
            </a:r>
          </a:p>
          <a:p>
            <a:endParaRPr lang="en-GB" dirty="0"/>
          </a:p>
        </p:txBody>
      </p:sp>
      <p:sp>
        <p:nvSpPr>
          <p:cNvPr id="4" name="Footer Placeholder 3"/>
          <p:cNvSpPr>
            <a:spLocks noGrp="1"/>
          </p:cNvSpPr>
          <p:nvPr>
            <p:ph type="ftr" sz="quarter" idx="3"/>
          </p:nvPr>
        </p:nvSpPr>
        <p:spPr>
          <a:xfrm>
            <a:off x="467544" y="6553200"/>
            <a:ext cx="3190056" cy="160362"/>
          </a:xfrm>
        </p:spPr>
        <p:txBody>
          <a:bodyPr/>
          <a:lstStyle/>
          <a:p>
            <a:pPr fontAlgn="base">
              <a:spcBef>
                <a:spcPct val="0"/>
              </a:spcBef>
              <a:spcAft>
                <a:spcPct val="0"/>
              </a:spcAft>
              <a:defRPr/>
            </a:pPr>
            <a:endParaRPr lang="en-US" dirty="0"/>
          </a:p>
        </p:txBody>
      </p:sp>
      <p:sp>
        <p:nvSpPr>
          <p:cNvPr id="5" name="Slide Number Placeholder 4"/>
          <p:cNvSpPr>
            <a:spLocks noGrp="1"/>
          </p:cNvSpPr>
          <p:nvPr>
            <p:ph type="sldNum" sz="quarter" idx="4"/>
          </p:nvPr>
        </p:nvSpPr>
        <p:spPr/>
        <p:txBody>
          <a:bodyPr/>
          <a:lstStyle/>
          <a:p>
            <a:pPr fontAlgn="base">
              <a:spcBef>
                <a:spcPct val="0"/>
              </a:spcBef>
              <a:spcAft>
                <a:spcPct val="0"/>
              </a:spcAft>
              <a:defRPr/>
            </a:pPr>
            <a:fld id="{9C8D21B7-B314-438C-91E9-7FF9087DC078}" type="slidenum">
              <a:rPr lang="en-GB" smtClean="0"/>
              <a:pPr fontAlgn="base">
                <a:spcBef>
                  <a:spcPct val="0"/>
                </a:spcBef>
                <a:spcAft>
                  <a:spcPct val="0"/>
                </a:spcAft>
                <a:defRPr/>
              </a:pPr>
              <a:t>11</a:t>
            </a:fld>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400" dirty="0" err="1" smtClean="0">
                <a:latin typeface="Arial Narrow" pitchFamily="34" charset="0"/>
              </a:rPr>
              <a:t>Lessons</a:t>
            </a:r>
            <a:r>
              <a:rPr lang="es-ES_tradnl" sz="2400" dirty="0" smtClean="0">
                <a:latin typeface="Arial Narrow" pitchFamily="34" charset="0"/>
              </a:rPr>
              <a:t> </a:t>
            </a:r>
            <a:r>
              <a:rPr lang="es-ES_tradnl" sz="2400" dirty="0" err="1" smtClean="0">
                <a:latin typeface="Arial Narrow" pitchFamily="34" charset="0"/>
              </a:rPr>
              <a:t>learned</a:t>
            </a:r>
            <a:r>
              <a:rPr lang="es-ES_tradnl" sz="2400" dirty="0" smtClean="0">
                <a:latin typeface="Arial Narrow" pitchFamily="34" charset="0"/>
              </a:rPr>
              <a:t> and </a:t>
            </a:r>
            <a:r>
              <a:rPr lang="es-ES_tradnl" sz="2400" dirty="0" err="1" smtClean="0">
                <a:latin typeface="Arial Narrow" pitchFamily="34" charset="0"/>
              </a:rPr>
              <a:t>aspects</a:t>
            </a:r>
            <a:r>
              <a:rPr lang="es-ES_tradnl" sz="2400" dirty="0" smtClean="0">
                <a:latin typeface="Arial Narrow" pitchFamily="34" charset="0"/>
              </a:rPr>
              <a:t> </a:t>
            </a:r>
            <a:r>
              <a:rPr lang="es-ES_tradnl" sz="2400" dirty="0" err="1" smtClean="0">
                <a:latin typeface="Arial Narrow" pitchFamily="34" charset="0"/>
              </a:rPr>
              <a:t>for</a:t>
            </a:r>
            <a:r>
              <a:rPr lang="es-ES_tradnl" sz="2400" dirty="0" smtClean="0">
                <a:latin typeface="Arial Narrow" pitchFamily="34" charset="0"/>
              </a:rPr>
              <a:t> </a:t>
            </a:r>
            <a:r>
              <a:rPr lang="es-ES_tradnl" sz="2400" dirty="0" err="1" smtClean="0">
                <a:latin typeface="Arial Narrow" pitchFamily="34" charset="0"/>
              </a:rPr>
              <a:t>improvement</a:t>
            </a:r>
            <a:r>
              <a:rPr lang="es-ES_tradnl" sz="2400" dirty="0" smtClean="0">
                <a:latin typeface="Arial Narrow" pitchFamily="34" charset="0"/>
              </a:rPr>
              <a:t>:</a:t>
            </a:r>
            <a:endParaRPr lang="en-GB" sz="2400" dirty="0">
              <a:latin typeface="Arial Narrow" pitchFamily="34" charset="0"/>
            </a:endParaRPr>
          </a:p>
        </p:txBody>
      </p:sp>
      <p:sp>
        <p:nvSpPr>
          <p:cNvPr id="3" name="Content Placeholder 2"/>
          <p:cNvSpPr>
            <a:spLocks noGrp="1"/>
          </p:cNvSpPr>
          <p:nvPr>
            <p:ph idx="1"/>
          </p:nvPr>
        </p:nvSpPr>
        <p:spPr/>
        <p:txBody>
          <a:bodyPr/>
          <a:lstStyle/>
          <a:p>
            <a:pPr marL="0" lvl="2" indent="0">
              <a:spcAft>
                <a:spcPts val="600"/>
              </a:spcAft>
              <a:buClrTx/>
              <a:buFont typeface="Arial" charset="0"/>
              <a:buChar char="•"/>
            </a:pPr>
            <a:endParaRPr lang="en-GB" sz="2000" u="sng" dirty="0" smtClean="0">
              <a:solidFill>
                <a:srgbClr val="0070C0"/>
              </a:solidFill>
              <a:latin typeface="Arial Narrow" pitchFamily="34" charset="0"/>
            </a:endParaRPr>
          </a:p>
          <a:p>
            <a:pPr marL="0" lvl="2" indent="0">
              <a:spcAft>
                <a:spcPts val="600"/>
              </a:spcAft>
              <a:buClrTx/>
              <a:buFont typeface="Arial" charset="0"/>
              <a:buChar char="•"/>
            </a:pPr>
            <a:r>
              <a:rPr lang="en-GB" sz="2000" u="sng" dirty="0" smtClean="0">
                <a:solidFill>
                  <a:srgbClr val="0070C0"/>
                </a:solidFill>
                <a:latin typeface="Arial Narrow" pitchFamily="34" charset="0"/>
              </a:rPr>
              <a:t>Submission process </a:t>
            </a:r>
            <a:r>
              <a:rPr lang="en-GB" sz="2000" dirty="0" smtClean="0">
                <a:solidFill>
                  <a:srgbClr val="0070C0"/>
                </a:solidFill>
                <a:latin typeface="Arial Narrow" pitchFamily="34" charset="0"/>
              </a:rPr>
              <a:t>not yet optimal (85% of the submitted proposals arrived within the last 48h prior to the cut-off date). </a:t>
            </a:r>
            <a:r>
              <a:rPr lang="en-GB" sz="2000" dirty="0" smtClean="0">
                <a:solidFill>
                  <a:srgbClr val="0070C0"/>
                </a:solidFill>
                <a:latin typeface="Arial Narrow" pitchFamily="34" charset="0"/>
                <a:sym typeface="Wingdings" pitchFamily="2" charset="2"/>
              </a:rPr>
              <a:t> </a:t>
            </a:r>
            <a:endParaRPr lang="en-GB" sz="2000" dirty="0" smtClean="0">
              <a:solidFill>
                <a:srgbClr val="0070C0"/>
              </a:solidFill>
              <a:latin typeface="Arial Narrow" pitchFamily="34" charset="0"/>
            </a:endParaRPr>
          </a:p>
          <a:p>
            <a:pPr marL="0" lvl="2" indent="0">
              <a:spcAft>
                <a:spcPts val="600"/>
              </a:spcAft>
              <a:buClrTx/>
              <a:buFont typeface="Arial" charset="0"/>
              <a:buChar char="•"/>
            </a:pPr>
            <a:r>
              <a:rPr lang="en-GB" sz="2000" u="sng" dirty="0" smtClean="0">
                <a:solidFill>
                  <a:srgbClr val="0070C0"/>
                </a:solidFill>
                <a:latin typeface="Arial Narrow" pitchFamily="34" charset="0"/>
              </a:rPr>
              <a:t>Presentation of the call</a:t>
            </a:r>
            <a:r>
              <a:rPr lang="en-GB" sz="2000" dirty="0" smtClean="0">
                <a:solidFill>
                  <a:srgbClr val="0070C0"/>
                </a:solidFill>
                <a:latin typeface="Arial Narrow" pitchFamily="34" charset="0"/>
              </a:rPr>
              <a:t> at proposal submission level is not yet optimal (70 proposals had to be transferred from one topic to another upon request by the applicants, with the majority of the cases due to misinterpretation of the applicant).</a:t>
            </a:r>
          </a:p>
          <a:p>
            <a:pPr marL="0" lvl="2" indent="0">
              <a:spcAft>
                <a:spcPts val="600"/>
              </a:spcAft>
              <a:buClrTx/>
              <a:buFont typeface="Arial" charset="0"/>
              <a:buChar char="•"/>
            </a:pPr>
            <a:r>
              <a:rPr lang="en-GB" sz="2000" u="sng" dirty="0" smtClean="0">
                <a:solidFill>
                  <a:srgbClr val="0070C0"/>
                </a:solidFill>
                <a:latin typeface="Arial Narrow" pitchFamily="34" charset="0"/>
              </a:rPr>
              <a:t>Level of feedback from evaluation</a:t>
            </a:r>
            <a:r>
              <a:rPr lang="en-GB" sz="2000" dirty="0" smtClean="0">
                <a:solidFill>
                  <a:srgbClr val="0070C0"/>
                </a:solidFill>
                <a:latin typeface="Arial Narrow" pitchFamily="34" charset="0"/>
              </a:rPr>
              <a:t> to applicants will be improved, yet speed (short time-to-grant) will remain the most important preoccupation.</a:t>
            </a:r>
          </a:p>
          <a:p>
            <a:pPr marL="0" lvl="2" indent="0">
              <a:spcAft>
                <a:spcPts val="600"/>
              </a:spcAft>
              <a:buClrTx/>
              <a:buFont typeface="Arial" charset="0"/>
              <a:buChar char="•"/>
            </a:pPr>
            <a:r>
              <a:rPr lang="en-GB" sz="2000" u="sng" dirty="0" smtClean="0">
                <a:solidFill>
                  <a:srgbClr val="0070C0"/>
                </a:solidFill>
                <a:latin typeface="Arial Narrow" pitchFamily="34" charset="0"/>
              </a:rPr>
              <a:t>Pool of evaluators</a:t>
            </a:r>
            <a:r>
              <a:rPr lang="en-GB" sz="2000" dirty="0" smtClean="0">
                <a:solidFill>
                  <a:srgbClr val="0070C0"/>
                </a:solidFill>
                <a:latin typeface="Arial Narrow" pitchFamily="34" charset="0"/>
              </a:rPr>
              <a:t> will be broadened from current 521 to about 1000 (more business, financial profiles!)</a:t>
            </a:r>
          </a:p>
          <a:p>
            <a:pPr algn="just"/>
            <a:endParaRPr lang="en-GB" dirty="0"/>
          </a:p>
        </p:txBody>
      </p:sp>
      <p:sp>
        <p:nvSpPr>
          <p:cNvPr id="4" name="Footer Placeholder 3"/>
          <p:cNvSpPr>
            <a:spLocks noGrp="1"/>
          </p:cNvSpPr>
          <p:nvPr>
            <p:ph type="ftr" sz="quarter" idx="3"/>
          </p:nvPr>
        </p:nvSpPr>
        <p:spPr/>
        <p:txBody>
          <a:bodyPr/>
          <a:lstStyle/>
          <a:p>
            <a:pPr fontAlgn="base">
              <a:spcBef>
                <a:spcPct val="0"/>
              </a:spcBef>
              <a:spcAft>
                <a:spcPct val="0"/>
              </a:spcAft>
              <a:defRPr/>
            </a:pPr>
            <a:endParaRPr lang="en-US"/>
          </a:p>
        </p:txBody>
      </p:sp>
      <p:sp>
        <p:nvSpPr>
          <p:cNvPr id="5" name="Slide Number Placeholder 4"/>
          <p:cNvSpPr>
            <a:spLocks noGrp="1"/>
          </p:cNvSpPr>
          <p:nvPr>
            <p:ph type="sldNum" sz="quarter" idx="4"/>
          </p:nvPr>
        </p:nvSpPr>
        <p:spPr/>
        <p:txBody>
          <a:bodyPr/>
          <a:lstStyle/>
          <a:p>
            <a:pPr fontAlgn="base">
              <a:spcBef>
                <a:spcPct val="0"/>
              </a:spcBef>
              <a:spcAft>
                <a:spcPct val="0"/>
              </a:spcAft>
              <a:defRPr/>
            </a:pPr>
            <a:fld id="{9C8D21B7-B314-438C-91E9-7FF9087DC078}" type="slidenum">
              <a:rPr lang="en-GB" smtClean="0"/>
              <a:pPr fontAlgn="base">
                <a:spcBef>
                  <a:spcPct val="0"/>
                </a:spcBef>
                <a:spcAft>
                  <a:spcPct val="0"/>
                </a:spcAft>
                <a:defRPr/>
              </a:pPr>
              <a:t>12</a:t>
            </a:fld>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43600"/>
            <a:ext cx="7923010" cy="762000"/>
          </a:xfrm>
        </p:spPr>
        <p:txBody>
          <a:bodyPr>
            <a:normAutofit/>
          </a:bodyPr>
          <a:lstStyle/>
          <a:p>
            <a:pPr algn="ctr"/>
            <a:endParaRPr lang="ro-RO" sz="1000" dirty="0" smtClean="0">
              <a:latin typeface="Arial" pitchFamily="34" charset="0"/>
              <a:cs typeface="Arial" pitchFamily="34" charset="0"/>
            </a:endParaRPr>
          </a:p>
          <a:p>
            <a:pPr algn="ctr"/>
            <a:r>
              <a:rPr lang="en-US" sz="1100" i="1" dirty="0" err="1" smtClean="0">
                <a:solidFill>
                  <a:schemeClr val="accent1">
                    <a:lumMod val="75000"/>
                  </a:schemeClr>
                </a:solidFill>
                <a:latin typeface="Arial" pitchFamily="34" charset="0"/>
                <a:cs typeface="Arial" pitchFamily="34" charset="0"/>
              </a:rPr>
              <a:t>Forumul</a:t>
            </a:r>
            <a:r>
              <a:rPr lang="en-US" sz="1100" i="1" dirty="0" smtClean="0">
                <a:solidFill>
                  <a:schemeClr val="accent1">
                    <a:lumMod val="75000"/>
                  </a:schemeClr>
                </a:solidFill>
                <a:latin typeface="Arial" pitchFamily="34" charset="0"/>
                <a:cs typeface="Arial" pitchFamily="34" charset="0"/>
              </a:rPr>
              <a:t> </a:t>
            </a:r>
            <a:r>
              <a:rPr lang="en-US" sz="1100" i="1" dirty="0" err="1" smtClean="0">
                <a:solidFill>
                  <a:schemeClr val="accent1">
                    <a:lumMod val="75000"/>
                  </a:schemeClr>
                </a:solidFill>
                <a:latin typeface="Arial" pitchFamily="34" charset="0"/>
                <a:cs typeface="Arial" pitchFamily="34" charset="0"/>
              </a:rPr>
              <a:t>Inovarii</a:t>
            </a:r>
            <a:r>
              <a:rPr lang="en-US" sz="1100" i="1" dirty="0" smtClean="0">
                <a:solidFill>
                  <a:schemeClr val="accent1">
                    <a:lumMod val="75000"/>
                  </a:schemeClr>
                </a:solidFill>
                <a:latin typeface="Arial" pitchFamily="34" charset="0"/>
                <a:cs typeface="Arial" pitchFamily="34" charset="0"/>
              </a:rPr>
              <a:t>, </a:t>
            </a:r>
            <a:r>
              <a:rPr lang="en-US" sz="1100" i="1" dirty="0" err="1" smtClean="0">
                <a:solidFill>
                  <a:schemeClr val="accent1">
                    <a:lumMod val="75000"/>
                  </a:schemeClr>
                </a:solidFill>
                <a:latin typeface="Arial" pitchFamily="34" charset="0"/>
                <a:cs typeface="Arial" pitchFamily="34" charset="0"/>
              </a:rPr>
              <a:t>Bucuresti</a:t>
            </a:r>
            <a:r>
              <a:rPr lang="en-US" sz="1100" i="1" dirty="0" smtClean="0">
                <a:solidFill>
                  <a:schemeClr val="accent1">
                    <a:lumMod val="75000"/>
                  </a:schemeClr>
                </a:solidFill>
                <a:latin typeface="Arial" pitchFamily="34" charset="0"/>
                <a:cs typeface="Arial" pitchFamily="34" charset="0"/>
              </a:rPr>
              <a:t> 16 </a:t>
            </a:r>
            <a:r>
              <a:rPr lang="en-US" sz="1100" i="1" dirty="0" err="1" smtClean="0">
                <a:solidFill>
                  <a:schemeClr val="accent1">
                    <a:lumMod val="75000"/>
                  </a:schemeClr>
                </a:solidFill>
                <a:latin typeface="Arial" pitchFamily="34" charset="0"/>
                <a:cs typeface="Arial" pitchFamily="34" charset="0"/>
              </a:rPr>
              <a:t>octombrie</a:t>
            </a:r>
            <a:r>
              <a:rPr lang="en-US" sz="1100" i="1" dirty="0" smtClean="0">
                <a:solidFill>
                  <a:schemeClr val="accent1">
                    <a:lumMod val="75000"/>
                  </a:schemeClr>
                </a:solidFill>
                <a:latin typeface="Arial" pitchFamily="34" charset="0"/>
                <a:cs typeface="Arial" pitchFamily="34" charset="0"/>
              </a:rPr>
              <a:t> </a:t>
            </a:r>
            <a:r>
              <a:rPr lang="ro-RO" sz="1100" i="1" dirty="0" smtClean="0">
                <a:solidFill>
                  <a:schemeClr val="accent1">
                    <a:lumMod val="75000"/>
                  </a:schemeClr>
                </a:solidFill>
                <a:latin typeface="Arial" pitchFamily="34" charset="0"/>
                <a:cs typeface="Arial" pitchFamily="34" charset="0"/>
              </a:rPr>
              <a:t>2014</a:t>
            </a:r>
            <a:r>
              <a:rPr lang="en-US" sz="1100" i="1" dirty="0" smtClean="0">
                <a:solidFill>
                  <a:schemeClr val="accent1">
                    <a:lumMod val="75000"/>
                  </a:schemeClr>
                </a:solidFill>
                <a:latin typeface="Arial" pitchFamily="34" charset="0"/>
                <a:cs typeface="Arial" pitchFamily="34" charset="0"/>
              </a:rPr>
              <a:t> </a:t>
            </a: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457200" y="1143000"/>
            <a:ext cx="8305800" cy="4495800"/>
          </a:xfrm>
        </p:spPr>
        <p:txBody>
          <a:bodyPr/>
          <a:lstStyle/>
          <a:p>
            <a:pPr marL="0" indent="0" algn="ctr">
              <a:lnSpc>
                <a:spcPct val="150000"/>
              </a:lnSpc>
              <a:buNone/>
            </a:pP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ro-RO" sz="2400" dirty="0" smtClean="0">
                <a:solidFill>
                  <a:schemeClr val="bg2">
                    <a:lumMod val="25000"/>
                  </a:schemeClr>
                </a:solidFill>
                <a:latin typeface="Arial" pitchFamily="34" charset="0"/>
                <a:cs typeface="Arial" pitchFamily="34" charset="0"/>
              </a:rPr>
              <a:t> </a:t>
            </a:r>
            <a:r>
              <a:rPr lang="ro-RO" sz="2400" dirty="0" smtClean="0">
                <a:solidFill>
                  <a:schemeClr val="tx1"/>
                </a:solidFill>
                <a:latin typeface="Arial" pitchFamily="34" charset="0"/>
                <a:cs typeface="Arial" pitchFamily="34" charset="0"/>
              </a:rPr>
              <a:t>ACCESUL LA FINANȚAREA DE RISC </a:t>
            </a: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endParaRPr lang="en-GB" sz="2400" dirty="0">
              <a:solidFill>
                <a:schemeClr val="tx1"/>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295400"/>
            <a:ext cx="8153400" cy="46482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8" name="Rectangle 7"/>
          <p:cNvSpPr/>
          <p:nvPr/>
        </p:nvSpPr>
        <p:spPr>
          <a:xfrm>
            <a:off x="381000" y="1143000"/>
            <a:ext cx="8534400" cy="584775"/>
          </a:xfrm>
          <a:prstGeom prst="rect">
            <a:avLst/>
          </a:prstGeom>
        </p:spPr>
        <p:txBody>
          <a:bodyPr wrap="square">
            <a:spAutoFit/>
          </a:bodyPr>
          <a:lstStyle/>
          <a:p>
            <a:endParaRPr lang="en-US" sz="1600" b="1" dirty="0" smtClean="0">
              <a:latin typeface="Arial" pitchFamily="34" charset="0"/>
              <a:cs typeface="Arial" pitchFamily="34" charset="0"/>
            </a:endParaRPr>
          </a:p>
          <a:p>
            <a:endParaRPr lang="en-GB" sz="1600" dirty="0">
              <a:latin typeface="Arial" pitchFamily="34" charset="0"/>
              <a:cs typeface="Arial" pitchFamily="34" charset="0"/>
            </a:endParaRPr>
          </a:p>
        </p:txBody>
      </p:sp>
    </p:spTree>
    <p:extLst>
      <p:ext uri="{BB962C8B-B14F-4D97-AF65-F5344CB8AC3E}">
        <p14:creationId xmlns:p14="http://schemas.microsoft.com/office/powerpoint/2010/main" xmlns="" val="399012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43600"/>
            <a:ext cx="7923010" cy="762000"/>
          </a:xfrm>
        </p:spPr>
        <p:txBody>
          <a:bodyPr>
            <a:normAutofit/>
          </a:bodyPr>
          <a:lstStyle/>
          <a:p>
            <a:pPr algn="ctr"/>
            <a:endParaRPr lang="ro-RO" sz="1000" dirty="0" smtClean="0">
              <a:latin typeface="Arial" pitchFamily="34" charset="0"/>
              <a:cs typeface="Arial" pitchFamily="34" charset="0"/>
            </a:endParaRPr>
          </a:p>
          <a:p>
            <a:pPr algn="ctr"/>
            <a:r>
              <a:rPr lang="en-US" sz="1000" i="1" dirty="0" err="1" smtClean="0">
                <a:solidFill>
                  <a:schemeClr val="accent1">
                    <a:lumMod val="75000"/>
                  </a:schemeClr>
                </a:solidFill>
                <a:latin typeface="Arial" pitchFamily="34" charset="0"/>
                <a:cs typeface="Arial" pitchFamily="34" charset="0"/>
              </a:rPr>
              <a:t>Forumul</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Inovarii</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Bucuresti</a:t>
            </a:r>
            <a:r>
              <a:rPr lang="en-US" sz="1000" i="1" dirty="0" smtClean="0">
                <a:solidFill>
                  <a:schemeClr val="accent1">
                    <a:lumMod val="75000"/>
                  </a:schemeClr>
                </a:solidFill>
                <a:latin typeface="Arial" pitchFamily="34" charset="0"/>
                <a:cs typeface="Arial" pitchFamily="34" charset="0"/>
              </a:rPr>
              <a:t> 16 </a:t>
            </a:r>
            <a:r>
              <a:rPr lang="en-US" sz="1000" i="1" dirty="0" err="1" smtClean="0">
                <a:solidFill>
                  <a:schemeClr val="accent1">
                    <a:lumMod val="75000"/>
                  </a:schemeClr>
                </a:solidFill>
                <a:latin typeface="Arial" pitchFamily="34" charset="0"/>
                <a:cs typeface="Arial" pitchFamily="34" charset="0"/>
              </a:rPr>
              <a:t>octombrie</a:t>
            </a:r>
            <a:r>
              <a:rPr lang="en-US" sz="1000" i="1" dirty="0" smtClean="0">
                <a:solidFill>
                  <a:schemeClr val="accent1">
                    <a:lumMod val="75000"/>
                  </a:schemeClr>
                </a:solidFill>
                <a:latin typeface="Arial" pitchFamily="34" charset="0"/>
                <a:cs typeface="Arial" pitchFamily="34" charset="0"/>
              </a:rPr>
              <a:t> </a:t>
            </a:r>
            <a:r>
              <a:rPr lang="ro-RO" sz="1000" i="1" dirty="0" smtClean="0">
                <a:solidFill>
                  <a:schemeClr val="accent1">
                    <a:lumMod val="75000"/>
                  </a:schemeClr>
                </a:solidFill>
                <a:latin typeface="Arial" pitchFamily="34" charset="0"/>
                <a:cs typeface="Arial" pitchFamily="34" charset="0"/>
              </a:rPr>
              <a:t>2014</a:t>
            </a:r>
            <a:r>
              <a:rPr lang="en-US" sz="1000" i="1" dirty="0" smtClean="0">
                <a:solidFill>
                  <a:schemeClr val="accent1">
                    <a:lumMod val="75000"/>
                  </a:schemeClr>
                </a:solidFill>
                <a:latin typeface="Arial" pitchFamily="34" charset="0"/>
                <a:cs typeface="Arial" pitchFamily="34" charset="0"/>
              </a:rPr>
              <a:t> </a:t>
            </a:r>
          </a:p>
        </p:txBody>
      </p:sp>
      <p:sp>
        <p:nvSpPr>
          <p:cNvPr id="2" name="Title 1"/>
          <p:cNvSpPr>
            <a:spLocks noGrp="1"/>
          </p:cNvSpPr>
          <p:nvPr>
            <p:ph type="ctrTitle"/>
          </p:nvPr>
        </p:nvSpPr>
        <p:spPr>
          <a:xfrm>
            <a:off x="609600" y="1143000"/>
            <a:ext cx="7924800" cy="4495800"/>
          </a:xfrm>
        </p:spPr>
        <p:txBody>
          <a:bodyPr/>
          <a:lstStyle/>
          <a:p>
            <a:pPr marL="0" indent="0">
              <a:buNone/>
            </a:pPr>
            <a:r>
              <a:rPr lang="ro-RO" sz="2400" dirty="0" smtClean="0">
                <a:solidFill>
                  <a:schemeClr val="tx1"/>
                </a:solidFill>
                <a:latin typeface="Arial Narrow" pitchFamily="34" charset="0"/>
                <a:cs typeface="Arial" pitchFamily="34" charset="0"/>
              </a:rPr>
              <a:t>ACCESUL LA FINANȚAREA DE RISC</a:t>
            </a:r>
            <a:r>
              <a:rPr lang="en-US" sz="2000" dirty="0" smtClean="0">
                <a:solidFill>
                  <a:schemeClr val="tx1"/>
                </a:solidFill>
                <a:latin typeface="Arial Narrow" pitchFamily="34" charset="0"/>
                <a:cs typeface="Arial" pitchFamily="34" charset="0"/>
              </a:rPr>
              <a:t/>
            </a:r>
            <a:br>
              <a:rPr lang="en-US" sz="2000" dirty="0" smtClean="0">
                <a:solidFill>
                  <a:schemeClr val="tx1"/>
                </a:solidFill>
                <a:latin typeface="Arial Narrow" pitchFamily="34" charset="0"/>
                <a:cs typeface="Arial" pitchFamily="34" charset="0"/>
              </a:rPr>
            </a:br>
            <a:r>
              <a:rPr lang="en-US" sz="2000" dirty="0" smtClean="0">
                <a:solidFill>
                  <a:schemeClr val="bg2">
                    <a:lumMod val="25000"/>
                  </a:schemeClr>
                </a:solidFill>
                <a:latin typeface="Arial" pitchFamily="34" charset="0"/>
                <a:cs typeface="Arial" pitchFamily="34" charset="0"/>
              </a:rPr>
              <a:t/>
            </a:r>
            <a:br>
              <a:rPr lang="en-US" sz="2000" dirty="0" smtClean="0">
                <a:solidFill>
                  <a:schemeClr val="bg2">
                    <a:lumMod val="25000"/>
                  </a:schemeClr>
                </a:solidFill>
                <a:latin typeface="Arial" pitchFamily="34" charset="0"/>
                <a:cs typeface="Arial" pitchFamily="34" charset="0"/>
              </a:rPr>
            </a:br>
            <a:r>
              <a:rPr lang="ro-RO" sz="1600" b="0" u="sng" dirty="0" smtClean="0">
                <a:solidFill>
                  <a:schemeClr val="tx1"/>
                </a:solidFill>
                <a:latin typeface="Arial Narrow" pitchFamily="34" charset="0"/>
                <a:cs typeface="Arial" pitchFamily="34" charset="0"/>
              </a:rPr>
              <a:t>Priorități pe termen scurt</a:t>
            </a:r>
            <a:r>
              <a:rPr lang="en-US" sz="1600" b="0" dirty="0" smtClean="0">
                <a:solidFill>
                  <a:schemeClr val="tx1"/>
                </a:solidFill>
                <a:latin typeface="Arial Narrow" pitchFamily="34" charset="0"/>
                <a:cs typeface="Arial" pitchFamily="34" charset="0"/>
              </a:rPr>
              <a:t>: </a:t>
            </a:r>
            <a:r>
              <a:rPr lang="ro-RO" sz="1600" b="0" dirty="0" smtClean="0">
                <a:solidFill>
                  <a:schemeClr val="tx1"/>
                </a:solidFill>
                <a:latin typeface="Arial Narrow" pitchFamily="34" charset="0"/>
                <a:cs typeface="Arial" pitchFamily="34" charset="0"/>
              </a:rPr>
              <a:t/>
            </a:r>
            <a:br>
              <a:rPr lang="ro-RO" sz="1600" b="0" dirty="0" smtClean="0">
                <a:solidFill>
                  <a:schemeClr val="tx1"/>
                </a:solidFill>
                <a:latin typeface="Arial Narrow" pitchFamily="34" charset="0"/>
                <a:cs typeface="Arial" pitchFamily="34" charset="0"/>
              </a:rPr>
            </a:br>
            <a:r>
              <a:rPr lang="en-US" sz="1600" b="0" dirty="0" smtClean="0">
                <a:solidFill>
                  <a:schemeClr val="tx1"/>
                </a:solidFill>
                <a:latin typeface="Arial Narrow" pitchFamily="34" charset="0"/>
                <a:cs typeface="Arial" pitchFamily="34" charset="0"/>
              </a:rPr>
              <a:t>- C</a:t>
            </a:r>
            <a:r>
              <a:rPr lang="ro-RO" sz="1600" b="0" dirty="0" smtClean="0">
                <a:solidFill>
                  <a:schemeClr val="tx1"/>
                </a:solidFill>
                <a:latin typeface="Arial Narrow" pitchFamily="34" charset="0"/>
                <a:cs typeface="Arial" pitchFamily="34" charset="0"/>
              </a:rPr>
              <a:t>ontinuarea activităților care s-au dovedit eficiente în sprijinul acordat cercetării și inovării în perioada 2007-2013</a:t>
            </a:r>
            <a:r>
              <a:rPr lang="en-US" sz="1600" b="0" dirty="0" smtClean="0">
                <a:solidFill>
                  <a:schemeClr val="tx1"/>
                </a:solidFill>
                <a:latin typeface="Arial Narrow" pitchFamily="34" charset="0"/>
                <a:cs typeface="Arial" pitchFamily="34" charset="0"/>
              </a:rPr>
              <a:t>;</a:t>
            </a:r>
            <a:br>
              <a:rPr lang="en-US" sz="1600" b="0" dirty="0" smtClean="0">
                <a:solidFill>
                  <a:schemeClr val="tx1"/>
                </a:solidFill>
                <a:latin typeface="Arial Narrow" pitchFamily="34" charset="0"/>
                <a:cs typeface="Arial" pitchFamily="34" charset="0"/>
              </a:rPr>
            </a:br>
            <a:r>
              <a:rPr lang="en-US" sz="1600" b="0" dirty="0" smtClean="0">
                <a:solidFill>
                  <a:schemeClr val="tx1"/>
                </a:solidFill>
                <a:latin typeface="Arial Narrow" pitchFamily="34" charset="0"/>
                <a:cs typeface="Arial" pitchFamily="34" charset="0"/>
              </a:rPr>
              <a:t>- </a:t>
            </a:r>
            <a:r>
              <a:rPr lang="ro-RO" sz="1600" b="0" dirty="0" smtClean="0">
                <a:solidFill>
                  <a:schemeClr val="tx1"/>
                </a:solidFill>
                <a:latin typeface="Arial Narrow" pitchFamily="34" charset="0"/>
                <a:cs typeface="Arial" pitchFamily="34" charset="0"/>
              </a:rPr>
              <a:t>Orientarea accesului la finanțarea de risc către firmele mijlocii (</a:t>
            </a:r>
            <a:r>
              <a:rPr lang="en-US" sz="1600" b="0" dirty="0" smtClean="0">
                <a:solidFill>
                  <a:schemeClr val="tx1"/>
                </a:solidFill>
                <a:latin typeface="Arial Narrow" pitchFamily="34" charset="0"/>
                <a:cs typeface="Arial" pitchFamily="34" charset="0"/>
              </a:rPr>
              <a:t>‘</a:t>
            </a:r>
            <a:r>
              <a:rPr lang="ro-RO" sz="1600" b="0" i="1" dirty="0" smtClean="0">
                <a:solidFill>
                  <a:schemeClr val="tx1"/>
                </a:solidFill>
                <a:latin typeface="Arial Narrow" pitchFamily="34" charset="0"/>
                <a:cs typeface="Arial" pitchFamily="34" charset="0"/>
              </a:rPr>
              <a:t>midcaps</a:t>
            </a:r>
            <a:r>
              <a:rPr lang="en-US" sz="1600" b="0" dirty="0" smtClean="0">
                <a:solidFill>
                  <a:schemeClr val="tx1"/>
                </a:solidFill>
                <a:latin typeface="Arial Narrow" pitchFamily="34" charset="0"/>
                <a:cs typeface="Arial" pitchFamily="34" charset="0"/>
              </a:rPr>
              <a:t>’).</a:t>
            </a:r>
            <a:br>
              <a:rPr lang="en-US" sz="1600" b="0" dirty="0" smtClean="0">
                <a:solidFill>
                  <a:schemeClr val="tx1"/>
                </a:solidFill>
                <a:latin typeface="Arial Narrow" pitchFamily="34" charset="0"/>
                <a:cs typeface="Arial" pitchFamily="34" charset="0"/>
              </a:rPr>
            </a:br>
            <a:r>
              <a:rPr lang="en-US" sz="1600" b="0" dirty="0" smtClean="0">
                <a:solidFill>
                  <a:schemeClr val="tx1"/>
                </a:solidFill>
                <a:latin typeface="Arial Narrow" pitchFamily="34" charset="0"/>
                <a:cs typeface="Arial" pitchFamily="34" charset="0"/>
              </a:rPr>
              <a:t/>
            </a:r>
            <a:br>
              <a:rPr lang="en-US" sz="1600" b="0" dirty="0" smtClean="0">
                <a:solidFill>
                  <a:schemeClr val="tx1"/>
                </a:solidFill>
                <a:latin typeface="Arial Narrow" pitchFamily="34" charset="0"/>
                <a:cs typeface="Arial" pitchFamily="34" charset="0"/>
              </a:rPr>
            </a:br>
            <a:r>
              <a:rPr lang="en-US" sz="1600" b="0" dirty="0" smtClean="0">
                <a:solidFill>
                  <a:schemeClr val="tx1"/>
                </a:solidFill>
                <a:latin typeface="Arial Narrow" pitchFamily="34" charset="0"/>
                <a:cs typeface="Arial" pitchFamily="34" charset="0"/>
              </a:rPr>
              <a:t/>
            </a:r>
            <a:br>
              <a:rPr lang="en-US" sz="1600" b="0" dirty="0" smtClean="0">
                <a:solidFill>
                  <a:schemeClr val="tx1"/>
                </a:solidFill>
                <a:latin typeface="Arial Narrow" pitchFamily="34" charset="0"/>
                <a:cs typeface="Arial" pitchFamily="34" charset="0"/>
              </a:rPr>
            </a:br>
            <a:r>
              <a:rPr lang="en-US" sz="1600" b="0" dirty="0" smtClean="0">
                <a:solidFill>
                  <a:schemeClr val="tx1"/>
                </a:solidFill>
                <a:latin typeface="Arial Narrow" pitchFamily="34" charset="0"/>
                <a:cs typeface="Arial" pitchFamily="34" charset="0"/>
              </a:rPr>
              <a:t/>
            </a:r>
            <a:br>
              <a:rPr lang="en-US" sz="1600" b="0" dirty="0" smtClean="0">
                <a:solidFill>
                  <a:schemeClr val="tx1"/>
                </a:solidFill>
                <a:latin typeface="Arial Narrow" pitchFamily="34" charset="0"/>
                <a:cs typeface="Arial" pitchFamily="34" charset="0"/>
              </a:rPr>
            </a:br>
            <a:r>
              <a:rPr lang="ro-RO" sz="1600" u="sng" dirty="0" smtClean="0">
                <a:solidFill>
                  <a:schemeClr val="tx1"/>
                </a:solidFill>
                <a:latin typeface="Arial Narrow" pitchFamily="34" charset="0"/>
                <a:cs typeface="Arial" pitchFamily="34" charset="0"/>
              </a:rPr>
              <a:t> INSTRUMENTE DE FINANȚARE</a:t>
            </a:r>
            <a:r>
              <a:rPr lang="ro-RO" sz="1400" u="sng" dirty="0" smtClean="0">
                <a:solidFill>
                  <a:schemeClr val="tx1"/>
                </a:solidFill>
                <a:latin typeface="Arial Narrow" pitchFamily="34" charset="0"/>
                <a:cs typeface="Arial" pitchFamily="34" charset="0"/>
              </a:rPr>
              <a:t> </a:t>
            </a:r>
            <a:r>
              <a:rPr lang="en-US" sz="1400" u="sng" dirty="0" smtClean="0">
                <a:solidFill>
                  <a:schemeClr val="tx1"/>
                </a:solidFill>
                <a:latin typeface="Arial Narrow" pitchFamily="34" charset="0"/>
                <a:cs typeface="Arial" pitchFamily="34" charset="0"/>
              </a:rPr>
              <a:t/>
            </a:r>
            <a:br>
              <a:rPr lang="en-US" sz="1400" u="sng" dirty="0" smtClean="0">
                <a:solidFill>
                  <a:schemeClr val="tx1"/>
                </a:solidFill>
                <a:latin typeface="Arial Narrow" pitchFamily="34" charset="0"/>
                <a:cs typeface="Arial" pitchFamily="34" charset="0"/>
              </a:rPr>
            </a:br>
            <a:r>
              <a:rPr lang="en-US" sz="1600" u="sng" dirty="0" smtClean="0">
                <a:solidFill>
                  <a:schemeClr val="tx1"/>
                </a:solidFill>
                <a:latin typeface="Arial Narrow" pitchFamily="34" charset="0"/>
                <a:cs typeface="Arial" pitchFamily="34" charset="0"/>
              </a:rPr>
              <a:t/>
            </a:r>
            <a:br>
              <a:rPr lang="en-US" sz="1600" u="sng" dirty="0" smtClean="0">
                <a:solidFill>
                  <a:schemeClr val="tx1"/>
                </a:solidFill>
                <a:latin typeface="Arial Narrow" pitchFamily="34" charset="0"/>
                <a:cs typeface="Arial" pitchFamily="34" charset="0"/>
              </a:rPr>
            </a:br>
            <a:r>
              <a:rPr lang="ro-RO" sz="1600" b="0" dirty="0" smtClean="0">
                <a:solidFill>
                  <a:schemeClr val="tx1"/>
                </a:solidFill>
                <a:latin typeface="Arial Narrow" pitchFamily="34" charset="0"/>
                <a:cs typeface="Arial" pitchFamily="34" charset="0"/>
              </a:rPr>
              <a:t> 1. Mecanismul de împrumut – </a:t>
            </a:r>
            <a:r>
              <a:rPr lang="ro-RO" sz="1600" dirty="0" smtClean="0">
                <a:solidFill>
                  <a:schemeClr val="accent2">
                    <a:lumMod val="50000"/>
                  </a:schemeClr>
                </a:solidFill>
                <a:latin typeface="Arial Narrow" pitchFamily="34" charset="0"/>
                <a:cs typeface="Arial" pitchFamily="34" charset="0"/>
              </a:rPr>
              <a:t>Debt Financing</a:t>
            </a:r>
            <a:r>
              <a:rPr lang="ro-RO" sz="1600" b="0" dirty="0" smtClean="0">
                <a:solidFill>
                  <a:schemeClr val="tx1"/>
                </a:solidFill>
                <a:latin typeface="Arial Narrow" pitchFamily="34" charset="0"/>
                <a:cs typeface="Arial" pitchFamily="34" charset="0"/>
              </a:rPr>
              <a:t/>
            </a:r>
            <a:br>
              <a:rPr lang="ro-RO" sz="1600" b="0" dirty="0" smtClean="0">
                <a:solidFill>
                  <a:schemeClr val="tx1"/>
                </a:solidFill>
                <a:latin typeface="Arial Narrow" pitchFamily="34" charset="0"/>
                <a:cs typeface="Arial" pitchFamily="34" charset="0"/>
              </a:rPr>
            </a:br>
            <a:r>
              <a:rPr lang="ro-RO" sz="1600" b="0" dirty="0" smtClean="0">
                <a:solidFill>
                  <a:schemeClr val="tx1"/>
                </a:solidFill>
                <a:latin typeface="Arial Narrow" pitchFamily="34" charset="0"/>
                <a:cs typeface="Arial" pitchFamily="34" charset="0"/>
              </a:rPr>
              <a:t/>
            </a:r>
            <a:br>
              <a:rPr lang="ro-RO" sz="1600" b="0" dirty="0" smtClean="0">
                <a:solidFill>
                  <a:schemeClr val="tx1"/>
                </a:solidFill>
                <a:latin typeface="Arial Narrow" pitchFamily="34" charset="0"/>
                <a:cs typeface="Arial" pitchFamily="34" charset="0"/>
              </a:rPr>
            </a:br>
            <a:r>
              <a:rPr lang="en-US" sz="1600" b="0" dirty="0" smtClean="0">
                <a:solidFill>
                  <a:schemeClr val="tx1"/>
                </a:solidFill>
                <a:latin typeface="Arial Narrow" pitchFamily="34" charset="0"/>
                <a:cs typeface="Arial" pitchFamily="34" charset="0"/>
              </a:rPr>
              <a:t> </a:t>
            </a:r>
            <a:r>
              <a:rPr lang="ro-RO" sz="1600" b="0" dirty="0" smtClean="0">
                <a:solidFill>
                  <a:schemeClr val="tx1"/>
                </a:solidFill>
                <a:latin typeface="Arial Narrow" pitchFamily="34" charset="0"/>
                <a:cs typeface="Arial" pitchFamily="34" charset="0"/>
              </a:rPr>
              <a:t>2. Mecanismul de capitaluri proprii </a:t>
            </a:r>
            <a:r>
              <a:rPr lang="ro-RO" sz="1600" b="0" dirty="0" smtClean="0">
                <a:solidFill>
                  <a:schemeClr val="accent2">
                    <a:lumMod val="50000"/>
                  </a:schemeClr>
                </a:solidFill>
                <a:latin typeface="Arial Narrow" pitchFamily="34" charset="0"/>
                <a:cs typeface="Arial" pitchFamily="34" charset="0"/>
              </a:rPr>
              <a:t>– </a:t>
            </a:r>
            <a:r>
              <a:rPr lang="ro-RO" sz="1600" dirty="0" smtClean="0">
                <a:solidFill>
                  <a:schemeClr val="accent2">
                    <a:lumMod val="50000"/>
                  </a:schemeClr>
                </a:solidFill>
                <a:latin typeface="Arial Narrow" pitchFamily="34" charset="0"/>
                <a:cs typeface="Arial" pitchFamily="34" charset="0"/>
              </a:rPr>
              <a:t>Equity Financing </a:t>
            </a:r>
            <a:r>
              <a:rPr lang="en-US" sz="1600" b="0" dirty="0" smtClean="0">
                <a:solidFill>
                  <a:schemeClr val="tx1"/>
                </a:solidFill>
                <a:latin typeface="Arial Narrow" pitchFamily="34" charset="0"/>
                <a:cs typeface="Arial" pitchFamily="34" charset="0"/>
              </a:rPr>
              <a:t/>
            </a:r>
            <a:br>
              <a:rPr lang="en-US" sz="1600" b="0" dirty="0" smtClean="0">
                <a:solidFill>
                  <a:schemeClr val="tx1"/>
                </a:solidFill>
                <a:latin typeface="Arial Narrow" pitchFamily="34" charset="0"/>
                <a:cs typeface="Arial" pitchFamily="34" charset="0"/>
              </a:rPr>
            </a:br>
            <a:r>
              <a:rPr lang="en-US" sz="2000" dirty="0" smtClean="0">
                <a:solidFill>
                  <a:schemeClr val="accent1">
                    <a:lumMod val="75000"/>
                  </a:schemeClr>
                </a:solidFill>
                <a:latin typeface="Arial Narrow" pitchFamily="34" charset="0"/>
                <a:cs typeface="Arial" pitchFamily="34" charset="0"/>
              </a:rPr>
              <a:t/>
            </a:r>
            <a:br>
              <a:rPr lang="en-US" sz="2000" dirty="0" smtClean="0">
                <a:solidFill>
                  <a:schemeClr val="accent1">
                    <a:lumMod val="75000"/>
                  </a:schemeClr>
                </a:solidFill>
                <a:latin typeface="Arial Narrow" pitchFamily="34" charset="0"/>
                <a:cs typeface="Arial" pitchFamily="34" charset="0"/>
              </a:rPr>
            </a:br>
            <a:endParaRPr lang="en-GB" sz="2000" dirty="0">
              <a:solidFill>
                <a:schemeClr val="accent1">
                  <a:lumMod val="75000"/>
                </a:schemeClr>
              </a:solidFill>
              <a:latin typeface="Arial Narrow"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371600"/>
            <a:ext cx="8153400" cy="46482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8" name="Rectangle 7"/>
          <p:cNvSpPr/>
          <p:nvPr/>
        </p:nvSpPr>
        <p:spPr>
          <a:xfrm>
            <a:off x="381000" y="1066800"/>
            <a:ext cx="8534400" cy="584775"/>
          </a:xfrm>
          <a:prstGeom prst="rect">
            <a:avLst/>
          </a:prstGeom>
        </p:spPr>
        <p:txBody>
          <a:bodyPr wrap="square">
            <a:spAutoFit/>
          </a:bodyPr>
          <a:lstStyle/>
          <a:p>
            <a:endParaRPr lang="en-US" sz="1600" b="1" dirty="0" smtClean="0">
              <a:latin typeface="Arial" pitchFamily="34" charset="0"/>
              <a:cs typeface="Arial" pitchFamily="34" charset="0"/>
            </a:endParaRPr>
          </a:p>
          <a:p>
            <a:endParaRPr lang="en-GB" sz="1600" dirty="0">
              <a:latin typeface="Arial" pitchFamily="34" charset="0"/>
              <a:cs typeface="Arial" pitchFamily="34" charset="0"/>
            </a:endParaRPr>
          </a:p>
        </p:txBody>
      </p:sp>
    </p:spTree>
    <p:extLst>
      <p:ext uri="{BB962C8B-B14F-4D97-AF65-F5344CB8AC3E}">
        <p14:creationId xmlns:p14="http://schemas.microsoft.com/office/powerpoint/2010/main" xmlns="" val="399012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6400800"/>
            <a:ext cx="7923010" cy="457200"/>
          </a:xfrm>
        </p:spPr>
        <p:txBody>
          <a:bodyPr>
            <a:normAutofit fontScale="92500" lnSpcReduction="10000"/>
          </a:bodyPr>
          <a:lstStyle/>
          <a:p>
            <a:pPr algn="ctr"/>
            <a:endParaRPr lang="en-US" sz="1000" i="1" dirty="0" smtClean="0">
              <a:solidFill>
                <a:schemeClr val="accent1">
                  <a:lumMod val="75000"/>
                </a:schemeClr>
              </a:solidFill>
              <a:latin typeface="Arial" pitchFamily="34" charset="0"/>
              <a:cs typeface="Arial" pitchFamily="34" charset="0"/>
            </a:endParaRPr>
          </a:p>
          <a:p>
            <a:pPr algn="ctr"/>
            <a:r>
              <a:rPr lang="en-US" sz="1000" i="1" dirty="0" err="1" smtClean="0">
                <a:solidFill>
                  <a:schemeClr val="accent1">
                    <a:lumMod val="75000"/>
                  </a:schemeClr>
                </a:solidFill>
                <a:latin typeface="Arial" pitchFamily="34" charset="0"/>
                <a:cs typeface="Arial" pitchFamily="34" charset="0"/>
              </a:rPr>
              <a:t>Forumul</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Inovarii</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Bucuresti</a:t>
            </a:r>
            <a:r>
              <a:rPr lang="en-US" sz="1000" i="1" dirty="0" smtClean="0">
                <a:solidFill>
                  <a:schemeClr val="accent1">
                    <a:lumMod val="75000"/>
                  </a:schemeClr>
                </a:solidFill>
                <a:latin typeface="Arial" pitchFamily="34" charset="0"/>
                <a:cs typeface="Arial" pitchFamily="34" charset="0"/>
              </a:rPr>
              <a:t> 16 </a:t>
            </a:r>
            <a:r>
              <a:rPr lang="en-US" sz="1000" i="1" dirty="0" err="1" smtClean="0">
                <a:solidFill>
                  <a:schemeClr val="accent1">
                    <a:lumMod val="75000"/>
                  </a:schemeClr>
                </a:solidFill>
                <a:latin typeface="Arial" pitchFamily="34" charset="0"/>
                <a:cs typeface="Arial" pitchFamily="34" charset="0"/>
              </a:rPr>
              <a:t>octombrie</a:t>
            </a:r>
            <a:r>
              <a:rPr lang="en-US" sz="1000" i="1" dirty="0" smtClean="0">
                <a:solidFill>
                  <a:schemeClr val="accent1">
                    <a:lumMod val="75000"/>
                  </a:schemeClr>
                </a:solidFill>
                <a:latin typeface="Arial" pitchFamily="34" charset="0"/>
                <a:cs typeface="Arial" pitchFamily="34" charset="0"/>
              </a:rPr>
              <a:t> </a:t>
            </a:r>
            <a:r>
              <a:rPr lang="ro-RO" sz="1000" i="1" dirty="0" smtClean="0">
                <a:solidFill>
                  <a:schemeClr val="accent1">
                    <a:lumMod val="75000"/>
                  </a:schemeClr>
                </a:solidFill>
                <a:latin typeface="Arial" pitchFamily="34" charset="0"/>
                <a:cs typeface="Arial" pitchFamily="34" charset="0"/>
              </a:rPr>
              <a:t>2014</a:t>
            </a:r>
            <a:r>
              <a:rPr lang="en-US" sz="1000" i="1" dirty="0" smtClean="0">
                <a:solidFill>
                  <a:schemeClr val="accent1">
                    <a:lumMod val="75000"/>
                  </a:schemeClr>
                </a:solidFill>
                <a:latin typeface="Arial" pitchFamily="34" charset="0"/>
                <a:cs typeface="Arial" pitchFamily="34" charset="0"/>
              </a:rPr>
              <a:t> </a:t>
            </a:r>
          </a:p>
          <a:p>
            <a:pPr algn="ctr"/>
            <a:endParaRPr lang="ro-RO" sz="1000" dirty="0" smtClean="0">
              <a:latin typeface="Arial" pitchFamily="34" charset="0"/>
              <a:cs typeface="Arial" pitchFamily="34" charset="0"/>
            </a:endParaRPr>
          </a:p>
        </p:txBody>
      </p:sp>
      <p:sp>
        <p:nvSpPr>
          <p:cNvPr id="2" name="Title 1"/>
          <p:cNvSpPr>
            <a:spLocks noGrp="1"/>
          </p:cNvSpPr>
          <p:nvPr>
            <p:ph type="ctrTitle"/>
          </p:nvPr>
        </p:nvSpPr>
        <p:spPr>
          <a:xfrm>
            <a:off x="609600" y="1143000"/>
            <a:ext cx="7924800" cy="4495800"/>
          </a:xfrm>
        </p:spPr>
        <p:txBody>
          <a:bodyPr/>
          <a:lstStyle/>
          <a:p>
            <a:pPr marL="0" indent="0" algn="ctr">
              <a:buNone/>
            </a:pPr>
            <a:r>
              <a:rPr lang="ro-RO" sz="2400" dirty="0" smtClean="0">
                <a:solidFill>
                  <a:schemeClr val="bg2">
                    <a:lumMod val="25000"/>
                  </a:schemeClr>
                </a:solidFill>
                <a:latin typeface="Arial" pitchFamily="34" charset="0"/>
                <a:cs typeface="Arial" pitchFamily="34" charset="0"/>
              </a:rPr>
              <a:t/>
            </a:r>
            <a:br>
              <a:rPr lang="ro-RO" sz="2400" dirty="0" smtClean="0">
                <a:solidFill>
                  <a:schemeClr val="bg2">
                    <a:lumMod val="25000"/>
                  </a:schemeClr>
                </a:solidFill>
                <a:latin typeface="Arial" pitchFamily="34" charset="0"/>
                <a:cs typeface="Arial" pitchFamily="34" charset="0"/>
              </a:rPr>
            </a:br>
            <a:r>
              <a:rPr lang="ro-RO" sz="2400" dirty="0" smtClean="0">
                <a:solidFill>
                  <a:schemeClr val="bg2">
                    <a:lumMod val="25000"/>
                  </a:schemeClr>
                </a:solidFill>
                <a:latin typeface="Arial" pitchFamily="34" charset="0"/>
                <a:cs typeface="Arial" pitchFamily="34" charset="0"/>
              </a:rPr>
              <a:t/>
            </a:r>
            <a:br>
              <a:rPr lang="ro-RO" sz="2400" dirty="0" smtClean="0">
                <a:solidFill>
                  <a:schemeClr val="bg2">
                    <a:lumMod val="2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a:t>
            </a:r>
            <a:r>
              <a:rPr lang="en-US" sz="1800" dirty="0" smtClean="0">
                <a:solidFill>
                  <a:schemeClr val="accent1">
                    <a:lumMod val="75000"/>
                  </a:schemeClr>
                </a:solidFill>
                <a:latin typeface="Arial" pitchFamily="34" charset="0"/>
                <a:cs typeface="Arial" pitchFamily="34" charset="0"/>
              </a:rPr>
              <a:t/>
            </a:r>
            <a:br>
              <a:rPr lang="en-US" sz="180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endParaRPr lang="en-GB" sz="2000" dirty="0">
              <a:solidFill>
                <a:schemeClr val="accent1">
                  <a:lumMod val="75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295400"/>
            <a:ext cx="8153400" cy="46482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8" name="Rectangle 7"/>
          <p:cNvSpPr/>
          <p:nvPr/>
        </p:nvSpPr>
        <p:spPr>
          <a:xfrm>
            <a:off x="304800" y="1371600"/>
            <a:ext cx="8534400" cy="584775"/>
          </a:xfrm>
          <a:prstGeom prst="rect">
            <a:avLst/>
          </a:prstGeom>
        </p:spPr>
        <p:txBody>
          <a:bodyPr wrap="square">
            <a:spAutoFit/>
          </a:bodyPr>
          <a:lstStyle/>
          <a:p>
            <a:endParaRPr lang="en-US" sz="1600" b="1" dirty="0" smtClean="0">
              <a:latin typeface="Arial" pitchFamily="34" charset="0"/>
              <a:cs typeface="Arial" pitchFamily="34" charset="0"/>
            </a:endParaRPr>
          </a:p>
          <a:p>
            <a:endParaRPr lang="en-GB" sz="1600" dirty="0">
              <a:latin typeface="Arial" pitchFamily="34" charset="0"/>
              <a:cs typeface="Arial" pitchFamily="34" charset="0"/>
            </a:endParaRPr>
          </a:p>
        </p:txBody>
      </p:sp>
      <p:grpSp>
        <p:nvGrpSpPr>
          <p:cNvPr id="7" name="Group 8"/>
          <p:cNvGrpSpPr/>
          <p:nvPr/>
        </p:nvGrpSpPr>
        <p:grpSpPr>
          <a:xfrm>
            <a:off x="167148" y="1219200"/>
            <a:ext cx="8789656" cy="4724400"/>
            <a:chOff x="167148" y="1577692"/>
            <a:chExt cx="8789656" cy="4577302"/>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0954" y="2161191"/>
              <a:ext cx="8705850" cy="2428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4"/>
            <p:cNvSpPr>
              <a:spLocks noChangeArrowheads="1"/>
            </p:cNvSpPr>
            <p:nvPr/>
          </p:nvSpPr>
          <p:spPr bwMode="auto">
            <a:xfrm>
              <a:off x="272211" y="5559862"/>
              <a:ext cx="2060517" cy="445805"/>
            </a:xfrm>
            <a:prstGeom prst="rect">
              <a:avLst/>
            </a:prstGeom>
            <a:solidFill>
              <a:schemeClr val="bg1">
                <a:lumMod val="75000"/>
              </a:schemeClr>
            </a:solidFill>
            <a:ln>
              <a:noFill/>
            </a:ln>
            <a:extLst/>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1100" b="1" dirty="0" smtClean="0">
                  <a:solidFill>
                    <a:schemeClr val="bg1"/>
                  </a:solidFill>
                  <a:latin typeface="Arial" pitchFamily="34" charset="0"/>
                </a:rPr>
                <a:t>Intermediated </a:t>
              </a:r>
            </a:p>
            <a:p>
              <a:pPr algn="ctr"/>
              <a:r>
                <a:rPr lang="en-US" sz="1100" b="1" dirty="0" smtClean="0">
                  <a:solidFill>
                    <a:schemeClr val="bg1"/>
                  </a:solidFill>
                  <a:latin typeface="Arial" pitchFamily="34" charset="0"/>
                </a:rPr>
                <a:t>SME/Mid-Cap Financing</a:t>
              </a:r>
              <a:endParaRPr lang="en-US" sz="1100" b="1" dirty="0">
                <a:solidFill>
                  <a:schemeClr val="bg1"/>
                </a:solidFill>
                <a:latin typeface="Arial" pitchFamily="34" charset="0"/>
              </a:endParaRPr>
            </a:p>
          </p:txBody>
        </p:sp>
        <p:sp>
          <p:nvSpPr>
            <p:cNvPr id="12" name="Rectangle 4"/>
            <p:cNvSpPr>
              <a:spLocks noChangeArrowheads="1"/>
            </p:cNvSpPr>
            <p:nvPr/>
          </p:nvSpPr>
          <p:spPr bwMode="auto">
            <a:xfrm>
              <a:off x="4660566" y="5589358"/>
              <a:ext cx="2064699" cy="445805"/>
            </a:xfrm>
            <a:prstGeom prst="rect">
              <a:avLst/>
            </a:prstGeom>
            <a:solidFill>
              <a:schemeClr val="bg1">
                <a:lumMod val="75000"/>
              </a:schemeClr>
            </a:solidFill>
            <a:ln>
              <a:noFill/>
            </a:ln>
            <a:extLst/>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1100" b="1" dirty="0">
                  <a:solidFill>
                    <a:schemeClr val="bg1"/>
                  </a:solidFill>
                  <a:latin typeface="Arial" pitchFamily="34" charset="0"/>
                </a:rPr>
                <a:t>Direct Corporate Lending</a:t>
              </a:r>
            </a:p>
          </p:txBody>
        </p:sp>
        <p:sp>
          <p:nvSpPr>
            <p:cNvPr id="13" name="Rectangle 4"/>
            <p:cNvSpPr>
              <a:spLocks noChangeArrowheads="1"/>
            </p:cNvSpPr>
            <p:nvPr/>
          </p:nvSpPr>
          <p:spPr bwMode="auto">
            <a:xfrm>
              <a:off x="269730" y="4994068"/>
              <a:ext cx="2060517" cy="496068"/>
            </a:xfrm>
            <a:prstGeom prst="rect">
              <a:avLst/>
            </a:prstGeom>
            <a:solidFill>
              <a:schemeClr val="bg1">
                <a:lumMod val="75000"/>
              </a:schemeClr>
            </a:solidFill>
            <a:ln>
              <a:noFill/>
            </a:ln>
            <a:extLst/>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1100" b="1" dirty="0" smtClean="0">
                  <a:solidFill>
                    <a:schemeClr val="bg1"/>
                  </a:solidFill>
                  <a:latin typeface="Arial" pitchFamily="34" charset="0"/>
                </a:rPr>
                <a:t>SMEs and small Mid-Caps </a:t>
              </a:r>
            </a:p>
            <a:p>
              <a:pPr algn="ctr"/>
              <a:r>
                <a:rPr lang="en-US" sz="1100" b="1" dirty="0" smtClean="0">
                  <a:solidFill>
                    <a:schemeClr val="bg1"/>
                  </a:solidFill>
                  <a:latin typeface="Arial" pitchFamily="34" charset="0"/>
                </a:rPr>
                <a:t>&lt; 500 Employees</a:t>
              </a:r>
              <a:endParaRPr lang="en-US" sz="1100" b="1" dirty="0">
                <a:solidFill>
                  <a:schemeClr val="bg1"/>
                </a:solidFill>
                <a:latin typeface="Arial" pitchFamily="34" charset="0"/>
              </a:endParaRPr>
            </a:p>
          </p:txBody>
        </p:sp>
        <p:sp>
          <p:nvSpPr>
            <p:cNvPr id="14" name="Rectangle 4"/>
            <p:cNvSpPr>
              <a:spLocks noChangeArrowheads="1"/>
            </p:cNvSpPr>
            <p:nvPr/>
          </p:nvSpPr>
          <p:spPr bwMode="auto">
            <a:xfrm>
              <a:off x="4648253" y="5013294"/>
              <a:ext cx="2077012" cy="504056"/>
            </a:xfrm>
            <a:prstGeom prst="rect">
              <a:avLst/>
            </a:prstGeom>
            <a:solidFill>
              <a:schemeClr val="bg1">
                <a:lumMod val="75000"/>
              </a:schemeClr>
            </a:solidFill>
            <a:ln>
              <a:noFill/>
            </a:ln>
            <a:extLst/>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1100" b="1" dirty="0" smtClean="0">
                  <a:solidFill>
                    <a:schemeClr val="bg1"/>
                  </a:solidFill>
                  <a:latin typeface="Arial" pitchFamily="34" charset="0"/>
                </a:rPr>
                <a:t>Large Caps</a:t>
              </a:r>
            </a:p>
            <a:p>
              <a:pPr algn="ctr"/>
              <a:r>
                <a:rPr lang="en-US" sz="1100" b="1" dirty="0" smtClean="0">
                  <a:solidFill>
                    <a:schemeClr val="bg1"/>
                  </a:solidFill>
                  <a:latin typeface="Arial" pitchFamily="34" charset="0"/>
                </a:rPr>
                <a:t>Typically &gt; 3,000 Employees</a:t>
              </a:r>
              <a:endParaRPr lang="en-US" sz="1100" b="1" dirty="0">
                <a:solidFill>
                  <a:schemeClr val="bg1"/>
                </a:solidFill>
                <a:latin typeface="Arial" pitchFamily="34" charset="0"/>
              </a:endParaRPr>
            </a:p>
          </p:txBody>
        </p:sp>
        <p:sp>
          <p:nvSpPr>
            <p:cNvPr id="15" name="Rectangle 4"/>
            <p:cNvSpPr>
              <a:spLocks noChangeArrowheads="1"/>
            </p:cNvSpPr>
            <p:nvPr/>
          </p:nvSpPr>
          <p:spPr bwMode="auto">
            <a:xfrm>
              <a:off x="2444156" y="5559862"/>
              <a:ext cx="2060517" cy="445805"/>
            </a:xfrm>
            <a:prstGeom prst="rect">
              <a:avLst/>
            </a:prstGeom>
            <a:solidFill>
              <a:schemeClr val="bg1">
                <a:lumMod val="75000"/>
              </a:schemeClr>
            </a:solidFill>
            <a:ln>
              <a:noFill/>
            </a:ln>
            <a:extLst/>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1100" b="1" dirty="0" smtClean="0">
                  <a:solidFill>
                    <a:schemeClr val="bg1"/>
                  </a:solidFill>
                  <a:latin typeface="Arial" pitchFamily="34" charset="0"/>
                </a:rPr>
                <a:t>Intermediated and/or direct Corporate lending</a:t>
              </a:r>
              <a:endParaRPr lang="en-US" sz="1100" b="1" dirty="0">
                <a:solidFill>
                  <a:schemeClr val="bg1"/>
                </a:solidFill>
                <a:latin typeface="Arial" pitchFamily="34" charset="0"/>
              </a:endParaRPr>
            </a:p>
          </p:txBody>
        </p:sp>
        <p:sp>
          <p:nvSpPr>
            <p:cNvPr id="16" name="Rectangle 4"/>
            <p:cNvSpPr>
              <a:spLocks noChangeArrowheads="1"/>
            </p:cNvSpPr>
            <p:nvPr/>
          </p:nvSpPr>
          <p:spPr bwMode="auto">
            <a:xfrm>
              <a:off x="2442071" y="5013152"/>
              <a:ext cx="2062602" cy="479678"/>
            </a:xfrm>
            <a:prstGeom prst="rect">
              <a:avLst/>
            </a:prstGeom>
            <a:solidFill>
              <a:schemeClr val="bg1">
                <a:lumMod val="75000"/>
              </a:schemeClr>
            </a:solidFill>
            <a:ln>
              <a:noFill/>
            </a:ln>
            <a:extLst/>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1100" b="1" dirty="0" smtClean="0">
                  <a:solidFill>
                    <a:schemeClr val="bg1"/>
                  </a:solidFill>
                  <a:latin typeface="Arial" pitchFamily="34" charset="0"/>
                </a:rPr>
                <a:t>Mid-Caps </a:t>
              </a:r>
            </a:p>
            <a:p>
              <a:pPr algn="ctr"/>
              <a:r>
                <a:rPr lang="en-US" sz="1100" b="1" dirty="0" smtClean="0">
                  <a:solidFill>
                    <a:schemeClr val="bg1"/>
                  </a:solidFill>
                  <a:latin typeface="Arial" pitchFamily="34" charset="0"/>
                </a:rPr>
                <a:t>&lt; 3,000 Employees</a:t>
              </a:r>
              <a:endParaRPr lang="en-US" sz="1100" b="1" dirty="0">
                <a:solidFill>
                  <a:schemeClr val="bg1"/>
                </a:solidFill>
                <a:latin typeface="Arial" pitchFamily="34" charset="0"/>
              </a:endParaRPr>
            </a:p>
          </p:txBody>
        </p:sp>
        <p:sp>
          <p:nvSpPr>
            <p:cNvPr id="17" name="Rectangle 16"/>
            <p:cNvSpPr/>
            <p:nvPr/>
          </p:nvSpPr>
          <p:spPr>
            <a:xfrm>
              <a:off x="167148" y="2161191"/>
              <a:ext cx="2165580" cy="3993803"/>
            </a:xfrm>
            <a:prstGeom prst="rect">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2416201" y="2161191"/>
              <a:ext cx="4312909" cy="3993803"/>
            </a:xfrm>
            <a:prstGeom prst="rect">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Obraz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9734" y="1587524"/>
              <a:ext cx="1000408" cy="55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4" descr="K:\EIB log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23123" y="1577692"/>
              <a:ext cx="2515368" cy="56019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99012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43600"/>
            <a:ext cx="7923010" cy="762000"/>
          </a:xfrm>
        </p:spPr>
        <p:txBody>
          <a:bodyPr>
            <a:normAutofit/>
          </a:bodyPr>
          <a:lstStyle/>
          <a:p>
            <a:pPr algn="ctr"/>
            <a:endParaRPr lang="ro-RO" sz="1000" dirty="0" smtClean="0">
              <a:latin typeface="Arial" pitchFamily="34" charset="0"/>
              <a:cs typeface="Arial" pitchFamily="34" charset="0"/>
            </a:endParaRPr>
          </a:p>
          <a:p>
            <a:pPr algn="ctr"/>
            <a:r>
              <a:rPr lang="en-US" sz="1100" i="1" dirty="0" err="1" smtClean="0">
                <a:solidFill>
                  <a:schemeClr val="accent1">
                    <a:lumMod val="75000"/>
                  </a:schemeClr>
                </a:solidFill>
                <a:latin typeface="Arial" pitchFamily="34" charset="0"/>
                <a:cs typeface="Arial" pitchFamily="34" charset="0"/>
              </a:rPr>
              <a:t>Forumul</a:t>
            </a:r>
            <a:r>
              <a:rPr lang="en-US" sz="1100" i="1" dirty="0" smtClean="0">
                <a:solidFill>
                  <a:schemeClr val="accent1">
                    <a:lumMod val="75000"/>
                  </a:schemeClr>
                </a:solidFill>
                <a:latin typeface="Arial" pitchFamily="34" charset="0"/>
                <a:cs typeface="Arial" pitchFamily="34" charset="0"/>
              </a:rPr>
              <a:t> </a:t>
            </a:r>
            <a:r>
              <a:rPr lang="en-US" sz="1100" i="1" dirty="0" err="1" smtClean="0">
                <a:solidFill>
                  <a:schemeClr val="accent1">
                    <a:lumMod val="75000"/>
                  </a:schemeClr>
                </a:solidFill>
                <a:latin typeface="Arial" pitchFamily="34" charset="0"/>
                <a:cs typeface="Arial" pitchFamily="34" charset="0"/>
              </a:rPr>
              <a:t>Inovarii</a:t>
            </a:r>
            <a:r>
              <a:rPr lang="en-US" sz="1100" i="1" dirty="0" smtClean="0">
                <a:solidFill>
                  <a:schemeClr val="accent1">
                    <a:lumMod val="75000"/>
                  </a:schemeClr>
                </a:solidFill>
                <a:latin typeface="Arial" pitchFamily="34" charset="0"/>
                <a:cs typeface="Arial" pitchFamily="34" charset="0"/>
              </a:rPr>
              <a:t>, </a:t>
            </a:r>
            <a:r>
              <a:rPr lang="en-US" sz="1100" i="1" dirty="0" err="1" smtClean="0">
                <a:solidFill>
                  <a:schemeClr val="accent1">
                    <a:lumMod val="75000"/>
                  </a:schemeClr>
                </a:solidFill>
                <a:latin typeface="Arial" pitchFamily="34" charset="0"/>
                <a:cs typeface="Arial" pitchFamily="34" charset="0"/>
              </a:rPr>
              <a:t>Bucuresti</a:t>
            </a:r>
            <a:r>
              <a:rPr lang="en-US" sz="1100" i="1" dirty="0" smtClean="0">
                <a:solidFill>
                  <a:schemeClr val="accent1">
                    <a:lumMod val="75000"/>
                  </a:schemeClr>
                </a:solidFill>
                <a:latin typeface="Arial" pitchFamily="34" charset="0"/>
                <a:cs typeface="Arial" pitchFamily="34" charset="0"/>
              </a:rPr>
              <a:t> 16 </a:t>
            </a:r>
            <a:r>
              <a:rPr lang="en-US" sz="1100" i="1" dirty="0" err="1" smtClean="0">
                <a:solidFill>
                  <a:schemeClr val="accent1">
                    <a:lumMod val="75000"/>
                  </a:schemeClr>
                </a:solidFill>
                <a:latin typeface="Arial" pitchFamily="34" charset="0"/>
                <a:cs typeface="Arial" pitchFamily="34" charset="0"/>
              </a:rPr>
              <a:t>octombrie</a:t>
            </a:r>
            <a:r>
              <a:rPr lang="en-US" sz="1100" i="1" dirty="0" smtClean="0">
                <a:solidFill>
                  <a:schemeClr val="accent1">
                    <a:lumMod val="75000"/>
                  </a:schemeClr>
                </a:solidFill>
                <a:latin typeface="Arial" pitchFamily="34" charset="0"/>
                <a:cs typeface="Arial" pitchFamily="34" charset="0"/>
              </a:rPr>
              <a:t> </a:t>
            </a:r>
            <a:r>
              <a:rPr lang="ro-RO" sz="1100" i="1" dirty="0" smtClean="0">
                <a:solidFill>
                  <a:schemeClr val="accent1">
                    <a:lumMod val="75000"/>
                  </a:schemeClr>
                </a:solidFill>
                <a:latin typeface="Arial" pitchFamily="34" charset="0"/>
                <a:cs typeface="Arial" pitchFamily="34" charset="0"/>
              </a:rPr>
              <a:t>2014</a:t>
            </a:r>
            <a:r>
              <a:rPr lang="en-US" sz="1100" i="1" dirty="0" smtClean="0">
                <a:solidFill>
                  <a:schemeClr val="accent1">
                    <a:lumMod val="75000"/>
                  </a:schemeClr>
                </a:solidFill>
                <a:latin typeface="Arial" pitchFamily="34" charset="0"/>
                <a:cs typeface="Arial" pitchFamily="34" charset="0"/>
              </a:rPr>
              <a:t> </a:t>
            </a: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81000" y="1066800"/>
            <a:ext cx="8305800" cy="4495800"/>
          </a:xfrm>
        </p:spPr>
        <p:txBody>
          <a:bodyPr/>
          <a:lstStyle/>
          <a:p>
            <a:pPr marL="0" indent="0" algn="ctr">
              <a:lnSpc>
                <a:spcPct val="150000"/>
              </a:lnSpc>
              <a:buNone/>
            </a:pP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ro-RO" sz="2400" dirty="0" smtClean="0">
                <a:solidFill>
                  <a:schemeClr val="bg2">
                    <a:lumMod val="25000"/>
                  </a:schemeClr>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 </a:t>
            </a:r>
            <a:endParaRPr lang="en-GB" sz="2400" dirty="0">
              <a:solidFill>
                <a:schemeClr val="tx1"/>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905000"/>
            <a:ext cx="8153400" cy="40386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8" name="Rectangle 7"/>
          <p:cNvSpPr/>
          <p:nvPr/>
        </p:nvSpPr>
        <p:spPr>
          <a:xfrm>
            <a:off x="381000" y="1143000"/>
            <a:ext cx="8534400" cy="584775"/>
          </a:xfrm>
          <a:prstGeom prst="rect">
            <a:avLst/>
          </a:prstGeom>
        </p:spPr>
        <p:txBody>
          <a:bodyPr wrap="square">
            <a:spAutoFit/>
          </a:bodyPr>
          <a:lstStyle/>
          <a:p>
            <a:endParaRPr lang="en-US" sz="1600" b="1" dirty="0" smtClean="0">
              <a:latin typeface="Arial" pitchFamily="34" charset="0"/>
              <a:cs typeface="Arial" pitchFamily="34" charset="0"/>
            </a:endParaRPr>
          </a:p>
          <a:p>
            <a:endParaRPr lang="en-GB" sz="1600" dirty="0">
              <a:latin typeface="Arial" pitchFamily="34" charset="0"/>
              <a:cs typeface="Arial"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066800"/>
            <a:ext cx="2034384" cy="732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2680466" y="1258147"/>
            <a:ext cx="5777733" cy="400110"/>
          </a:xfrm>
          <a:prstGeom prst="rect">
            <a:avLst/>
          </a:prstGeom>
        </p:spPr>
        <p:txBody>
          <a:bodyPr wrap="square">
            <a:spAutoFit/>
          </a:bodyPr>
          <a:lstStyle/>
          <a:p>
            <a:r>
              <a:rPr lang="en-US" sz="2000" b="1" dirty="0" smtClean="0">
                <a:latin typeface="Arial Narrow" pitchFamily="34" charset="0"/>
              </a:rPr>
              <a:t>- Enhancing a successful pilot initiative</a:t>
            </a:r>
            <a:endParaRPr lang="en-GB" sz="2000" b="1" dirty="0">
              <a:latin typeface="Arial Narrow" pitchFamily="34" charset="0"/>
            </a:endParaRPr>
          </a:p>
        </p:txBody>
      </p:sp>
      <p:sp>
        <p:nvSpPr>
          <p:cNvPr id="11" name="Rectangle 10"/>
          <p:cNvSpPr/>
          <p:nvPr/>
        </p:nvSpPr>
        <p:spPr>
          <a:xfrm>
            <a:off x="609600" y="2133600"/>
            <a:ext cx="7924800" cy="3631763"/>
          </a:xfrm>
          <a:prstGeom prst="rect">
            <a:avLst/>
          </a:prstGeom>
        </p:spPr>
        <p:txBody>
          <a:bodyPr wrap="square">
            <a:spAutoFit/>
          </a:bodyPr>
          <a:lstStyle/>
          <a:p>
            <a:pPr marL="285750" indent="-285750">
              <a:lnSpc>
                <a:spcPts val="2300"/>
              </a:lnSpc>
              <a:buFont typeface="Arial" panose="020B0604020202020204" pitchFamily="34" charset="0"/>
              <a:buChar char="•"/>
            </a:pPr>
            <a:r>
              <a:rPr lang="en-US" dirty="0" smtClean="0">
                <a:solidFill>
                  <a:schemeClr val="tx1">
                    <a:lumMod val="75000"/>
                    <a:lumOff val="25000"/>
                  </a:schemeClr>
                </a:solidFill>
              </a:rPr>
              <a:t>EIF issues </a:t>
            </a:r>
            <a:r>
              <a:rPr lang="en-US" dirty="0" smtClean="0">
                <a:solidFill>
                  <a:schemeClr val="accent6">
                    <a:lumMod val="75000"/>
                  </a:schemeClr>
                </a:solidFill>
              </a:rPr>
              <a:t>guarantees and counter-guarantees </a:t>
            </a:r>
            <a:r>
              <a:rPr lang="en-US" dirty="0" smtClean="0">
                <a:solidFill>
                  <a:schemeClr val="tx1">
                    <a:lumMod val="75000"/>
                    <a:lumOff val="25000"/>
                  </a:schemeClr>
                </a:solidFill>
              </a:rPr>
              <a:t>to selected financial intermediaries, allowing them to provide loans, financial leases and loan guarantees to innovative SMEs and small midcaps</a:t>
            </a:r>
          </a:p>
          <a:p>
            <a:pPr marL="285750" indent="-285750">
              <a:lnSpc>
                <a:spcPts val="2300"/>
              </a:lnSpc>
              <a:buFont typeface="Arial" panose="020B0604020202020204" pitchFamily="34" charset="0"/>
              <a:buChar char="•"/>
            </a:pPr>
            <a:endParaRPr lang="fr-BE" sz="800" dirty="0" smtClean="0">
              <a:solidFill>
                <a:schemeClr val="tx1">
                  <a:lumMod val="75000"/>
                  <a:lumOff val="25000"/>
                </a:schemeClr>
              </a:solidFill>
            </a:endParaRPr>
          </a:p>
          <a:p>
            <a:pPr marL="285750" indent="-285750">
              <a:lnSpc>
                <a:spcPts val="2300"/>
              </a:lnSpc>
              <a:buFont typeface="Arial" panose="020B0604020202020204" pitchFamily="34" charset="0"/>
              <a:buChar char="•"/>
            </a:pPr>
            <a:r>
              <a:rPr lang="de-CH" b="1" i="1" dirty="0" smtClean="0">
                <a:solidFill>
                  <a:schemeClr val="tx1">
                    <a:lumMod val="75000"/>
                    <a:lumOff val="25000"/>
                  </a:schemeClr>
                </a:solidFill>
              </a:rPr>
              <a:t>InnovFin SME Guarantee </a:t>
            </a:r>
            <a:r>
              <a:rPr lang="de-CH" dirty="0" smtClean="0">
                <a:solidFill>
                  <a:schemeClr val="tx1">
                    <a:lumMod val="75000"/>
                    <a:lumOff val="25000"/>
                  </a:schemeClr>
                </a:solidFill>
              </a:rPr>
              <a:t>will boost by almost 4 times the RSI pilot, so providing</a:t>
            </a:r>
            <a:r>
              <a:rPr lang="en-US" dirty="0" smtClean="0">
                <a:solidFill>
                  <a:schemeClr val="tx1">
                    <a:lumMod val="75000"/>
                    <a:lumOff val="25000"/>
                  </a:schemeClr>
                </a:solidFill>
              </a:rPr>
              <a:t> </a:t>
            </a:r>
            <a:r>
              <a:rPr lang="en-US" dirty="0" smtClean="0">
                <a:solidFill>
                  <a:schemeClr val="accent6">
                    <a:lumMod val="75000"/>
                  </a:schemeClr>
                </a:solidFill>
              </a:rPr>
              <a:t> €8 </a:t>
            </a:r>
            <a:r>
              <a:rPr lang="en-US" dirty="0" err="1" smtClean="0">
                <a:solidFill>
                  <a:schemeClr val="accent6">
                    <a:lumMod val="75000"/>
                  </a:schemeClr>
                </a:solidFill>
              </a:rPr>
              <a:t>bn</a:t>
            </a:r>
            <a:r>
              <a:rPr lang="en-US" dirty="0" smtClean="0">
                <a:solidFill>
                  <a:schemeClr val="accent6">
                    <a:lumMod val="75000"/>
                  </a:schemeClr>
                </a:solidFill>
              </a:rPr>
              <a:t> to €10 </a:t>
            </a:r>
            <a:r>
              <a:rPr lang="en-US" dirty="0" err="1" smtClean="0">
                <a:solidFill>
                  <a:schemeClr val="accent6">
                    <a:lumMod val="75000"/>
                  </a:schemeClr>
                </a:solidFill>
              </a:rPr>
              <a:t>bn</a:t>
            </a:r>
            <a:r>
              <a:rPr lang="en-US" dirty="0" smtClean="0">
                <a:solidFill>
                  <a:schemeClr val="accent6">
                    <a:lumMod val="75000"/>
                  </a:schemeClr>
                </a:solidFill>
              </a:rPr>
              <a:t> of financing </a:t>
            </a:r>
            <a:r>
              <a:rPr lang="en-US" dirty="0" smtClean="0">
                <a:solidFill>
                  <a:schemeClr val="tx1">
                    <a:lumMod val="75000"/>
                    <a:lumOff val="25000"/>
                  </a:schemeClr>
                </a:solidFill>
              </a:rPr>
              <a:t>to benefit innovative SMEs and small midcaps over the next 7 years</a:t>
            </a:r>
            <a:endParaRPr lang="fr-BE" dirty="0" smtClean="0">
              <a:solidFill>
                <a:schemeClr val="tx1">
                  <a:lumMod val="75000"/>
                  <a:lumOff val="25000"/>
                </a:schemeClr>
              </a:solidFill>
            </a:endParaRPr>
          </a:p>
          <a:p>
            <a:pPr marL="285750" indent="-285750">
              <a:lnSpc>
                <a:spcPts val="2300"/>
              </a:lnSpc>
              <a:buFont typeface="Arial" panose="020B0604020202020204" pitchFamily="34" charset="0"/>
              <a:buChar char="•"/>
            </a:pPr>
            <a:endParaRPr lang="fr-BE" sz="800" dirty="0" smtClean="0">
              <a:solidFill>
                <a:schemeClr val="tx1">
                  <a:lumMod val="75000"/>
                  <a:lumOff val="25000"/>
                </a:schemeClr>
              </a:solidFill>
            </a:endParaRPr>
          </a:p>
          <a:p>
            <a:pPr marL="285750" indent="-285750">
              <a:lnSpc>
                <a:spcPts val="2300"/>
              </a:lnSpc>
              <a:buFont typeface="Arial" panose="020B0604020202020204" pitchFamily="34" charset="0"/>
              <a:buChar char="•"/>
            </a:pPr>
            <a:r>
              <a:rPr lang="en-US" dirty="0" smtClean="0">
                <a:solidFill>
                  <a:schemeClr val="tx1">
                    <a:lumMod val="75000"/>
                    <a:lumOff val="25000"/>
                  </a:schemeClr>
                </a:solidFill>
              </a:rPr>
              <a:t>EIF published </a:t>
            </a:r>
            <a:r>
              <a:rPr lang="en-US" dirty="0" smtClean="0">
                <a:solidFill>
                  <a:schemeClr val="accent6">
                    <a:lumMod val="75000"/>
                  </a:schemeClr>
                </a:solidFill>
              </a:rPr>
              <a:t>Call for Expression of Interest </a:t>
            </a:r>
            <a:r>
              <a:rPr lang="en-US" dirty="0" smtClean="0">
                <a:solidFill>
                  <a:schemeClr val="tx1">
                    <a:lumMod val="75000"/>
                    <a:lumOff val="25000"/>
                  </a:schemeClr>
                </a:solidFill>
              </a:rPr>
              <a:t>— financial intermediaries across Europe invited to apply – </a:t>
            </a:r>
            <a:r>
              <a:rPr lang="en-US" dirty="0" err="1" smtClean="0">
                <a:solidFill>
                  <a:schemeClr val="tx1">
                    <a:lumMod val="75000"/>
                    <a:lumOff val="25000"/>
                  </a:schemeClr>
                </a:solidFill>
              </a:rPr>
              <a:t>google</a:t>
            </a:r>
            <a:r>
              <a:rPr lang="en-US" dirty="0" smtClean="0">
                <a:solidFill>
                  <a:schemeClr val="tx1">
                    <a:lumMod val="75000"/>
                    <a:lumOff val="25000"/>
                  </a:schemeClr>
                </a:solidFill>
              </a:rPr>
              <a:t> '</a:t>
            </a:r>
            <a:r>
              <a:rPr lang="en-US" dirty="0" err="1" smtClean="0">
                <a:solidFill>
                  <a:schemeClr val="tx1">
                    <a:lumMod val="75000"/>
                    <a:lumOff val="25000"/>
                  </a:schemeClr>
                </a:solidFill>
              </a:rPr>
              <a:t>innovfin</a:t>
            </a:r>
            <a:r>
              <a:rPr lang="en-US" dirty="0" smtClean="0">
                <a:solidFill>
                  <a:schemeClr val="tx1">
                    <a:lumMod val="75000"/>
                    <a:lumOff val="25000"/>
                  </a:schemeClr>
                </a:solidFill>
              </a:rPr>
              <a:t> </a:t>
            </a:r>
            <a:r>
              <a:rPr lang="en-US" dirty="0" err="1" smtClean="0">
                <a:solidFill>
                  <a:schemeClr val="tx1">
                    <a:lumMod val="75000"/>
                    <a:lumOff val="25000"/>
                  </a:schemeClr>
                </a:solidFill>
              </a:rPr>
              <a:t>sme</a:t>
            </a:r>
            <a:r>
              <a:rPr lang="en-US" dirty="0" smtClean="0">
                <a:solidFill>
                  <a:schemeClr val="tx1">
                    <a:lumMod val="75000"/>
                    <a:lumOff val="25000"/>
                  </a:schemeClr>
                </a:solidFill>
              </a:rPr>
              <a:t> guarantee </a:t>
            </a:r>
            <a:r>
              <a:rPr lang="en-US" dirty="0" err="1" smtClean="0">
                <a:solidFill>
                  <a:schemeClr val="tx1">
                    <a:lumMod val="75000"/>
                    <a:lumOff val="25000"/>
                  </a:schemeClr>
                </a:solidFill>
              </a:rPr>
              <a:t>eif</a:t>
            </a:r>
            <a:r>
              <a:rPr lang="en-US" dirty="0" smtClean="0">
                <a:solidFill>
                  <a:schemeClr val="tx1">
                    <a:lumMod val="75000"/>
                    <a:lumOff val="25000"/>
                  </a:schemeClr>
                </a:solidFill>
              </a:rPr>
              <a:t>' </a:t>
            </a:r>
            <a:r>
              <a:rPr lang="en-US" dirty="0" smtClean="0">
                <a:solidFill>
                  <a:schemeClr val="tx1">
                    <a:lumMod val="75000"/>
                    <a:lumOff val="25000"/>
                  </a:schemeClr>
                </a:solidFill>
                <a:hlinkClick r:id="rId5"/>
              </a:rPr>
              <a:t>http://www.eif.org/what_we_do/guarantees/single_eu_debt_instrument/innovfin-guarantee-facility/index.htm</a:t>
            </a:r>
            <a:r>
              <a:rPr lang="en-US" dirty="0" smtClean="0">
                <a:solidFill>
                  <a:schemeClr val="tx1">
                    <a:lumMod val="75000"/>
                    <a:lumOff val="25000"/>
                  </a:schemeClr>
                </a:solidFill>
              </a:rPr>
              <a:t> </a:t>
            </a:r>
          </a:p>
        </p:txBody>
      </p:sp>
    </p:spTree>
    <p:extLst>
      <p:ext uri="{BB962C8B-B14F-4D97-AF65-F5344CB8AC3E}">
        <p14:creationId xmlns:p14="http://schemas.microsoft.com/office/powerpoint/2010/main" xmlns="" val="399012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943600"/>
            <a:ext cx="8610600" cy="762000"/>
          </a:xfrm>
        </p:spPr>
        <p:txBody>
          <a:bodyPr>
            <a:normAutofit/>
          </a:bodyPr>
          <a:lstStyle/>
          <a:p>
            <a:pPr algn="ctr"/>
            <a:endParaRPr lang="ro-RO" sz="1000" dirty="0" smtClean="0">
              <a:latin typeface="Arial" pitchFamily="34" charset="0"/>
              <a:cs typeface="Arial" pitchFamily="34" charset="0"/>
            </a:endParaRPr>
          </a:p>
          <a:p>
            <a:pPr algn="ctr"/>
            <a:r>
              <a:rPr lang="en-US" sz="1000" i="1" dirty="0" err="1" smtClean="0">
                <a:solidFill>
                  <a:schemeClr val="accent1">
                    <a:lumMod val="75000"/>
                  </a:schemeClr>
                </a:solidFill>
                <a:latin typeface="Arial" pitchFamily="34" charset="0"/>
                <a:cs typeface="Arial" pitchFamily="34" charset="0"/>
              </a:rPr>
              <a:t>Forumul</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Inovarii</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Bucuresti</a:t>
            </a:r>
            <a:r>
              <a:rPr lang="en-US" sz="1000" i="1" dirty="0" smtClean="0">
                <a:solidFill>
                  <a:schemeClr val="accent1">
                    <a:lumMod val="75000"/>
                  </a:schemeClr>
                </a:solidFill>
                <a:latin typeface="Arial" pitchFamily="34" charset="0"/>
                <a:cs typeface="Arial" pitchFamily="34" charset="0"/>
              </a:rPr>
              <a:t> 16 </a:t>
            </a:r>
            <a:r>
              <a:rPr lang="en-US" sz="1000" i="1" dirty="0" err="1" smtClean="0">
                <a:solidFill>
                  <a:schemeClr val="accent1">
                    <a:lumMod val="75000"/>
                  </a:schemeClr>
                </a:solidFill>
                <a:latin typeface="Arial" pitchFamily="34" charset="0"/>
                <a:cs typeface="Arial" pitchFamily="34" charset="0"/>
              </a:rPr>
              <a:t>octombrie</a:t>
            </a:r>
            <a:r>
              <a:rPr lang="en-US" sz="1000" i="1" dirty="0" smtClean="0">
                <a:solidFill>
                  <a:schemeClr val="accent1">
                    <a:lumMod val="75000"/>
                  </a:schemeClr>
                </a:solidFill>
                <a:latin typeface="Arial" pitchFamily="34" charset="0"/>
                <a:cs typeface="Arial" pitchFamily="34" charset="0"/>
              </a:rPr>
              <a:t> </a:t>
            </a:r>
            <a:r>
              <a:rPr lang="ro-RO" sz="1000" i="1" dirty="0" smtClean="0">
                <a:solidFill>
                  <a:schemeClr val="accent1">
                    <a:lumMod val="75000"/>
                  </a:schemeClr>
                </a:solidFill>
                <a:latin typeface="Arial" pitchFamily="34" charset="0"/>
                <a:cs typeface="Arial" pitchFamily="34" charset="0"/>
              </a:rPr>
              <a:t>2014</a:t>
            </a:r>
            <a:r>
              <a:rPr lang="en-US" sz="1000" i="1" dirty="0" smtClean="0">
                <a:solidFill>
                  <a:schemeClr val="accent1">
                    <a:lumMod val="75000"/>
                  </a:schemeClr>
                </a:solidFill>
                <a:latin typeface="Arial" pitchFamily="34" charset="0"/>
                <a:cs typeface="Arial" pitchFamily="34" charset="0"/>
              </a:rPr>
              <a:t> </a:t>
            </a:r>
          </a:p>
        </p:txBody>
      </p:sp>
      <p:sp>
        <p:nvSpPr>
          <p:cNvPr id="2" name="Title 1"/>
          <p:cNvSpPr>
            <a:spLocks noGrp="1"/>
          </p:cNvSpPr>
          <p:nvPr>
            <p:ph type="ctrTitle"/>
          </p:nvPr>
        </p:nvSpPr>
        <p:spPr>
          <a:xfrm>
            <a:off x="304800" y="1676400"/>
            <a:ext cx="8305800" cy="3886200"/>
          </a:xfrm>
        </p:spPr>
        <p:txBody>
          <a:bodyPr/>
          <a:lstStyle/>
          <a:p>
            <a:pPr marL="285750" indent="-285750">
              <a:lnSpc>
                <a:spcPts val="2400"/>
              </a:lnSpc>
            </a:pPr>
            <a:r>
              <a:rPr lang="en-US" sz="2400" dirty="0" smtClean="0">
                <a:solidFill>
                  <a:schemeClr val="accent1">
                    <a:lumMod val="75000"/>
                  </a:schemeClr>
                </a:solidFill>
                <a:latin typeface="Arial" pitchFamily="34" charset="0"/>
                <a:cs typeface="Arial" pitchFamily="34" charset="0"/>
              </a:rPr>
              <a:t> </a:t>
            </a:r>
            <a:r>
              <a:rPr lang="en-US" sz="2400" dirty="0" smtClean="0">
                <a:solidFill>
                  <a:schemeClr val="accent1">
                    <a:lumMod val="75000"/>
                  </a:schemeClr>
                </a:solidFill>
                <a:latin typeface="Arial Narrow" pitchFamily="34" charset="0"/>
                <a:cs typeface="Arial" pitchFamily="34" charset="0"/>
              </a:rPr>
              <a:t/>
            </a:r>
            <a:br>
              <a:rPr lang="en-US" sz="2400" dirty="0" smtClean="0">
                <a:solidFill>
                  <a:schemeClr val="accent1">
                    <a:lumMod val="75000"/>
                  </a:schemeClr>
                </a:solidFill>
                <a:latin typeface="Arial Narrow" pitchFamily="34" charset="0"/>
                <a:cs typeface="Arial" pitchFamily="34" charset="0"/>
              </a:rPr>
            </a:br>
            <a:r>
              <a:rPr lang="en-US" sz="2400" dirty="0" smtClean="0">
                <a:solidFill>
                  <a:schemeClr val="accent1">
                    <a:lumMod val="75000"/>
                  </a:schemeClr>
                </a:solidFill>
                <a:latin typeface="Arial Narrow" pitchFamily="34" charset="0"/>
                <a:cs typeface="Arial" pitchFamily="34" charset="0"/>
              </a:rPr>
              <a:t> </a:t>
            </a:r>
            <a:r>
              <a:rPr lang="en-US" sz="2000" b="0" dirty="0" err="1" smtClean="0">
                <a:solidFill>
                  <a:schemeClr val="tx1"/>
                </a:solidFill>
                <a:latin typeface="Arial Narrow" pitchFamily="34" charset="0"/>
                <a:cs typeface="Arial" pitchFamily="34" charset="0"/>
              </a:rPr>
              <a:t>MidCap</a:t>
            </a:r>
            <a:r>
              <a:rPr lang="en-US" sz="2000" b="0" dirty="0" smtClean="0">
                <a:solidFill>
                  <a:schemeClr val="tx1"/>
                </a:solidFill>
                <a:latin typeface="Arial Narrow" pitchFamily="34" charset="0"/>
                <a:cs typeface="Arial" pitchFamily="34" charset="0"/>
              </a:rPr>
              <a:t> Guarantee</a:t>
            </a:r>
            <a:br>
              <a:rPr lang="en-US" sz="2000" b="0" dirty="0" smtClean="0">
                <a:solidFill>
                  <a:schemeClr val="tx1"/>
                </a:solidFill>
                <a:latin typeface="Arial Narrow" pitchFamily="34" charset="0"/>
                <a:cs typeface="Arial" pitchFamily="34" charset="0"/>
              </a:rPr>
            </a:br>
            <a:r>
              <a:rPr lang="en-US" sz="2000" b="0" dirty="0" smtClean="0">
                <a:solidFill>
                  <a:schemeClr val="tx1"/>
                </a:solidFill>
                <a:latin typeface="Arial Narrow" pitchFamily="34" charset="0"/>
                <a:cs typeface="Arial" pitchFamily="34" charset="0"/>
              </a:rPr>
              <a:t>- </a:t>
            </a:r>
            <a:r>
              <a:rPr lang="en-GB" sz="1800" b="0" dirty="0" smtClean="0">
                <a:solidFill>
                  <a:schemeClr val="tx1">
                    <a:lumMod val="75000"/>
                    <a:lumOff val="25000"/>
                  </a:schemeClr>
                </a:solidFill>
                <a:latin typeface="Arial Narrow" pitchFamily="34" charset="0"/>
              </a:rPr>
              <a:t>rolled out through </a:t>
            </a:r>
            <a:r>
              <a:rPr lang="en-GB" sz="1800" b="0" dirty="0" smtClean="0">
                <a:solidFill>
                  <a:schemeClr val="accent6">
                    <a:lumMod val="75000"/>
                  </a:schemeClr>
                </a:solidFill>
                <a:latin typeface="Arial Narrow" pitchFamily="34" charset="0"/>
              </a:rPr>
              <a:t>financial intermediaries</a:t>
            </a:r>
            <a:r>
              <a:rPr lang="en-GB" sz="1800" b="0" dirty="0" smtClean="0">
                <a:solidFill>
                  <a:schemeClr val="tx1">
                    <a:lumMod val="75000"/>
                    <a:lumOff val="25000"/>
                  </a:schemeClr>
                </a:solidFill>
                <a:latin typeface="Arial Narrow" pitchFamily="34" charset="0"/>
              </a:rPr>
              <a:t> guaranteed against a portion of their potential losses by EIB. </a:t>
            </a:r>
            <a:br>
              <a:rPr lang="en-GB" sz="1800" b="0" dirty="0" smtClean="0">
                <a:solidFill>
                  <a:schemeClr val="tx1">
                    <a:lumMod val="75000"/>
                    <a:lumOff val="25000"/>
                  </a:schemeClr>
                </a:solidFill>
                <a:latin typeface="Arial Narrow" pitchFamily="34" charset="0"/>
              </a:rPr>
            </a:br>
            <a:r>
              <a:rPr lang="en-GB" sz="1800" b="0" dirty="0" smtClean="0">
                <a:solidFill>
                  <a:schemeClr val="tx1">
                    <a:lumMod val="75000"/>
                    <a:lumOff val="25000"/>
                  </a:schemeClr>
                </a:solidFill>
                <a:latin typeface="Arial Narrow" pitchFamily="34" charset="0"/>
              </a:rPr>
              <a:t>- guarantees and counter-guarantees on debt financing </a:t>
            </a:r>
            <a:r>
              <a:rPr lang="en-GB" sz="1800" b="0" dirty="0" smtClean="0">
                <a:solidFill>
                  <a:schemeClr val="accent6">
                    <a:lumMod val="75000"/>
                  </a:schemeClr>
                </a:solidFill>
                <a:latin typeface="Arial Narrow" pitchFamily="34" charset="0"/>
              </a:rPr>
              <a:t>&lt;€50 million</a:t>
            </a:r>
            <a:br>
              <a:rPr lang="en-GB" sz="1800" b="0" dirty="0" smtClean="0">
                <a:solidFill>
                  <a:schemeClr val="accent6">
                    <a:lumMod val="75000"/>
                  </a:schemeClr>
                </a:solidFill>
                <a:latin typeface="Arial Narrow" pitchFamily="34" charset="0"/>
              </a:rPr>
            </a:br>
            <a:r>
              <a:rPr lang="en-GB" sz="1800" b="0" dirty="0" smtClean="0">
                <a:solidFill>
                  <a:schemeClr val="accent6">
                    <a:lumMod val="75000"/>
                  </a:schemeClr>
                </a:solidFill>
                <a:latin typeface="Arial Narrow" pitchFamily="34" charset="0"/>
              </a:rPr>
              <a:t>- </a:t>
            </a:r>
            <a:r>
              <a:rPr lang="en-GB" sz="1800" b="0" dirty="0" smtClean="0">
                <a:solidFill>
                  <a:schemeClr val="tx1">
                    <a:lumMod val="75000"/>
                    <a:lumOff val="25000"/>
                  </a:schemeClr>
                </a:solidFill>
                <a:latin typeface="Arial Narrow" pitchFamily="34" charset="0"/>
              </a:rPr>
              <a:t>for </a:t>
            </a:r>
            <a:r>
              <a:rPr lang="en-GB" sz="1800" b="0" dirty="0" smtClean="0">
                <a:solidFill>
                  <a:schemeClr val="accent6">
                    <a:lumMod val="75000"/>
                  </a:schemeClr>
                </a:solidFill>
                <a:latin typeface="Arial Narrow" pitchFamily="34" charset="0"/>
              </a:rPr>
              <a:t>innovative midcaps (&lt; 3000 FTEs) </a:t>
            </a:r>
            <a:r>
              <a:rPr lang="en-GB" sz="1800" b="0" dirty="0" smtClean="0">
                <a:solidFill>
                  <a:schemeClr val="tx1">
                    <a:lumMod val="75000"/>
                    <a:lumOff val="25000"/>
                  </a:schemeClr>
                </a:solidFill>
                <a:latin typeface="Arial Narrow" pitchFamily="34" charset="0"/>
              </a:rPr>
              <a:t>not eligible under </a:t>
            </a:r>
            <a:r>
              <a:rPr lang="en-GB" sz="1800" b="0" i="1" dirty="0" err="1" smtClean="0">
                <a:solidFill>
                  <a:schemeClr val="tx1">
                    <a:lumMod val="75000"/>
                    <a:lumOff val="25000"/>
                  </a:schemeClr>
                </a:solidFill>
                <a:latin typeface="Arial Narrow" pitchFamily="34" charset="0"/>
              </a:rPr>
              <a:t>InnovFin</a:t>
            </a:r>
            <a:r>
              <a:rPr lang="en-GB" sz="1800" b="0" i="1" dirty="0" smtClean="0">
                <a:solidFill>
                  <a:schemeClr val="tx1">
                    <a:lumMod val="75000"/>
                    <a:lumOff val="25000"/>
                  </a:schemeClr>
                </a:solidFill>
                <a:latin typeface="Arial Narrow" pitchFamily="34" charset="0"/>
              </a:rPr>
              <a:t> SME Guarantee</a:t>
            </a:r>
            <a:r>
              <a:rPr lang="en-GB" sz="2000" b="0" dirty="0" smtClean="0">
                <a:solidFill>
                  <a:schemeClr val="tx1">
                    <a:lumMod val="75000"/>
                    <a:lumOff val="25000"/>
                  </a:schemeClr>
                </a:solidFill>
                <a:latin typeface="Arial Narrow" pitchFamily="34" charset="0"/>
              </a:rPr>
              <a:t/>
            </a:r>
            <a:br>
              <a:rPr lang="en-GB" sz="2000" b="0" dirty="0" smtClean="0">
                <a:solidFill>
                  <a:schemeClr val="tx1">
                    <a:lumMod val="75000"/>
                    <a:lumOff val="25000"/>
                  </a:schemeClr>
                </a:solidFill>
                <a:latin typeface="Arial Narrow" pitchFamily="34" charset="0"/>
              </a:rPr>
            </a:br>
            <a:r>
              <a:rPr lang="en-GB" sz="2000" dirty="0" smtClean="0">
                <a:solidFill>
                  <a:schemeClr val="tx1">
                    <a:lumMod val="75000"/>
                    <a:lumOff val="25000"/>
                  </a:schemeClr>
                </a:solidFill>
                <a:latin typeface="Arial Narrow" pitchFamily="34" charset="0"/>
              </a:rPr>
              <a:t/>
            </a:r>
            <a:br>
              <a:rPr lang="en-GB" sz="2000" dirty="0" smtClean="0">
                <a:solidFill>
                  <a:schemeClr val="tx1">
                    <a:lumMod val="75000"/>
                    <a:lumOff val="25000"/>
                  </a:schemeClr>
                </a:solidFill>
                <a:latin typeface="Arial Narrow" pitchFamily="34" charset="0"/>
              </a:rPr>
            </a:br>
            <a:r>
              <a:rPr lang="en-US" sz="2000" b="0" dirty="0" smtClean="0">
                <a:solidFill>
                  <a:schemeClr val="tx1"/>
                </a:solidFill>
                <a:latin typeface="Arial Narrow" pitchFamily="34" charset="0"/>
                <a:cs typeface="Arial" pitchFamily="34" charset="0"/>
              </a:rPr>
              <a:t> Mid Cap Growth Finance</a:t>
            </a:r>
            <a:br>
              <a:rPr lang="en-US" sz="2000" b="0" dirty="0" smtClean="0">
                <a:solidFill>
                  <a:schemeClr val="tx1"/>
                </a:solidFill>
                <a:latin typeface="Arial Narrow" pitchFamily="34" charset="0"/>
                <a:cs typeface="Arial" pitchFamily="34" charset="0"/>
              </a:rPr>
            </a:br>
            <a:r>
              <a:rPr lang="en-US" sz="2000" b="0" dirty="0" smtClean="0">
                <a:solidFill>
                  <a:schemeClr val="tx1"/>
                </a:solidFill>
                <a:latin typeface="Arial Narrow" pitchFamily="34" charset="0"/>
                <a:cs typeface="Arial" pitchFamily="34" charset="0"/>
              </a:rPr>
              <a:t>- </a:t>
            </a:r>
            <a:r>
              <a:rPr lang="en-GB" sz="1800" b="0" dirty="0" smtClean="0">
                <a:solidFill>
                  <a:schemeClr val="accent6">
                    <a:lumMod val="75000"/>
                  </a:schemeClr>
                </a:solidFill>
                <a:latin typeface="Arial Narrow" pitchFamily="34" charset="0"/>
              </a:rPr>
              <a:t>Direct</a:t>
            </a:r>
            <a:r>
              <a:rPr lang="en-GB" sz="1800" b="0" dirty="0" smtClean="0">
                <a:latin typeface="Arial Narrow" pitchFamily="34" charset="0"/>
              </a:rPr>
              <a:t> long term senior, subordinated or mezzanine loans from EIB</a:t>
            </a:r>
            <a:br>
              <a:rPr lang="en-GB" sz="1800" b="0" dirty="0" smtClean="0">
                <a:latin typeface="Arial Narrow" pitchFamily="34" charset="0"/>
              </a:rPr>
            </a:br>
            <a:r>
              <a:rPr lang="en-GB" sz="1800" b="0" dirty="0" smtClean="0">
                <a:solidFill>
                  <a:schemeClr val="accent6">
                    <a:lumMod val="75000"/>
                  </a:schemeClr>
                </a:solidFill>
                <a:latin typeface="Arial Narrow" pitchFamily="34" charset="0"/>
              </a:rPr>
              <a:t>€7.5 </a:t>
            </a:r>
            <a:r>
              <a:rPr lang="en-GB" sz="1800" b="0" dirty="0" err="1" smtClean="0">
                <a:solidFill>
                  <a:schemeClr val="accent6">
                    <a:lumMod val="75000"/>
                  </a:schemeClr>
                </a:solidFill>
                <a:latin typeface="Arial Narrow" pitchFamily="34" charset="0"/>
              </a:rPr>
              <a:t>mn</a:t>
            </a:r>
            <a:r>
              <a:rPr lang="en-GB" sz="1800" b="0" dirty="0" smtClean="0">
                <a:solidFill>
                  <a:schemeClr val="accent6">
                    <a:lumMod val="75000"/>
                  </a:schemeClr>
                </a:solidFill>
                <a:latin typeface="Arial Narrow" pitchFamily="34" charset="0"/>
              </a:rPr>
              <a:t> &lt; €25 </a:t>
            </a:r>
            <a:r>
              <a:rPr lang="en-GB" sz="1800" b="0" dirty="0" err="1" smtClean="0">
                <a:solidFill>
                  <a:schemeClr val="accent6">
                    <a:lumMod val="75000"/>
                  </a:schemeClr>
                </a:solidFill>
                <a:latin typeface="Arial Narrow" pitchFamily="34" charset="0"/>
              </a:rPr>
              <a:t>mn</a:t>
            </a:r>
            <a:r>
              <a:rPr lang="en-GB" sz="1800" b="0" dirty="0" smtClean="0">
                <a:solidFill>
                  <a:schemeClr val="accent6">
                    <a:lumMod val="75000"/>
                  </a:schemeClr>
                </a:solidFill>
                <a:latin typeface="Arial Narrow" pitchFamily="34" charset="0"/>
              </a:rPr>
              <a:t> </a:t>
            </a:r>
            <a:br>
              <a:rPr lang="en-GB" sz="1800" b="0" dirty="0" smtClean="0">
                <a:solidFill>
                  <a:schemeClr val="accent6">
                    <a:lumMod val="75000"/>
                  </a:schemeClr>
                </a:solidFill>
                <a:latin typeface="Arial Narrow" pitchFamily="34" charset="0"/>
              </a:rPr>
            </a:br>
            <a:r>
              <a:rPr lang="en-GB" sz="1800" b="0" dirty="0" smtClean="0">
                <a:solidFill>
                  <a:schemeClr val="accent6">
                    <a:lumMod val="75000"/>
                  </a:schemeClr>
                </a:solidFill>
                <a:latin typeface="Arial Narrow" pitchFamily="34" charset="0"/>
              </a:rPr>
              <a:t>- </a:t>
            </a:r>
            <a:r>
              <a:rPr lang="en-GB" sz="1800" b="0" dirty="0" smtClean="0">
                <a:latin typeface="Arial Narrow" pitchFamily="34" charset="0"/>
              </a:rPr>
              <a:t>for innovative larger midcaps (&lt; 3000 FTEs), but also SMEs and small </a:t>
            </a:r>
            <a:r>
              <a:rPr lang="en-GB" sz="1800" b="0" dirty="0" err="1" smtClean="0">
                <a:latin typeface="Arial Narrow" pitchFamily="34" charset="0"/>
              </a:rPr>
              <a:t>midc</a:t>
            </a:r>
            <a:endParaRPr lang="en-GB" sz="1800" b="0" dirty="0">
              <a:solidFill>
                <a:schemeClr val="tx1"/>
              </a:solidFill>
              <a:latin typeface="Arial Narrow"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154441"/>
            <a:ext cx="8153400" cy="4408159"/>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10" name="Rectangle 9"/>
          <p:cNvSpPr/>
          <p:nvPr/>
        </p:nvSpPr>
        <p:spPr>
          <a:xfrm>
            <a:off x="457200" y="1219200"/>
            <a:ext cx="3048000" cy="523220"/>
          </a:xfrm>
          <a:prstGeom prst="rect">
            <a:avLst/>
          </a:prstGeom>
        </p:spPr>
        <p:txBody>
          <a:bodyPr wrap="square">
            <a:spAutoFit/>
          </a:bodyPr>
          <a:lstStyle/>
          <a:p>
            <a:r>
              <a:rPr lang="en-US" sz="2800" b="1" dirty="0" smtClean="0">
                <a:solidFill>
                  <a:schemeClr val="tx1">
                    <a:lumMod val="65000"/>
                    <a:lumOff val="35000"/>
                  </a:schemeClr>
                </a:solidFill>
                <a:latin typeface="Arial Narrow" pitchFamily="34" charset="0"/>
              </a:rPr>
              <a:t>for </a:t>
            </a:r>
            <a:r>
              <a:rPr lang="en-US" sz="2800" b="1" dirty="0" err="1" smtClean="0">
                <a:solidFill>
                  <a:schemeClr val="tx1">
                    <a:lumMod val="65000"/>
                    <a:lumOff val="35000"/>
                  </a:schemeClr>
                </a:solidFill>
                <a:latin typeface="Arial Narrow" pitchFamily="34" charset="0"/>
              </a:rPr>
              <a:t>MidCaps</a:t>
            </a:r>
            <a:endParaRPr lang="en-GB" sz="2800" b="1" dirty="0">
              <a:solidFill>
                <a:schemeClr val="tx1">
                  <a:lumMod val="65000"/>
                  <a:lumOff val="35000"/>
                </a:schemeClr>
              </a:solidFill>
              <a:latin typeface="Arial Narrow" pitchFamily="34" charset="0"/>
            </a:endParaRPr>
          </a:p>
        </p:txBody>
      </p:sp>
    </p:spTree>
    <p:extLst>
      <p:ext uri="{BB962C8B-B14F-4D97-AF65-F5344CB8AC3E}">
        <p14:creationId xmlns:p14="http://schemas.microsoft.com/office/powerpoint/2010/main" xmlns="" val="399012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943600"/>
            <a:ext cx="8610600" cy="762000"/>
          </a:xfrm>
        </p:spPr>
        <p:txBody>
          <a:bodyPr>
            <a:normAutofit/>
          </a:bodyPr>
          <a:lstStyle/>
          <a:p>
            <a:pPr algn="ctr"/>
            <a:endParaRPr lang="ro-RO" sz="1000" dirty="0" smtClean="0">
              <a:latin typeface="Arial" pitchFamily="34" charset="0"/>
              <a:cs typeface="Arial" pitchFamily="34" charset="0"/>
            </a:endParaRPr>
          </a:p>
          <a:p>
            <a:pPr algn="ctr"/>
            <a:r>
              <a:rPr lang="en-US" sz="1000" i="1" dirty="0" err="1" smtClean="0">
                <a:solidFill>
                  <a:schemeClr val="accent1">
                    <a:lumMod val="75000"/>
                  </a:schemeClr>
                </a:solidFill>
                <a:latin typeface="Arial" pitchFamily="34" charset="0"/>
                <a:cs typeface="Arial" pitchFamily="34" charset="0"/>
              </a:rPr>
              <a:t>Forumul</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Inovarii</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Bucuresti</a:t>
            </a:r>
            <a:r>
              <a:rPr lang="en-US" sz="1000" i="1" dirty="0" smtClean="0">
                <a:solidFill>
                  <a:schemeClr val="accent1">
                    <a:lumMod val="75000"/>
                  </a:schemeClr>
                </a:solidFill>
                <a:latin typeface="Arial" pitchFamily="34" charset="0"/>
                <a:cs typeface="Arial" pitchFamily="34" charset="0"/>
              </a:rPr>
              <a:t> 16 </a:t>
            </a:r>
            <a:r>
              <a:rPr lang="en-US" sz="1000" i="1" dirty="0" err="1" smtClean="0">
                <a:solidFill>
                  <a:schemeClr val="accent1">
                    <a:lumMod val="75000"/>
                  </a:schemeClr>
                </a:solidFill>
                <a:latin typeface="Arial" pitchFamily="34" charset="0"/>
                <a:cs typeface="Arial" pitchFamily="34" charset="0"/>
              </a:rPr>
              <a:t>octombrie</a:t>
            </a:r>
            <a:r>
              <a:rPr lang="en-US" sz="1000" i="1" dirty="0" smtClean="0">
                <a:solidFill>
                  <a:schemeClr val="accent1">
                    <a:lumMod val="75000"/>
                  </a:schemeClr>
                </a:solidFill>
                <a:latin typeface="Arial" pitchFamily="34" charset="0"/>
                <a:cs typeface="Arial" pitchFamily="34" charset="0"/>
              </a:rPr>
              <a:t> </a:t>
            </a:r>
            <a:r>
              <a:rPr lang="ro-RO" sz="1000" i="1" dirty="0" smtClean="0">
                <a:solidFill>
                  <a:schemeClr val="accent1">
                    <a:lumMod val="75000"/>
                  </a:schemeClr>
                </a:solidFill>
                <a:latin typeface="Arial" pitchFamily="34" charset="0"/>
                <a:cs typeface="Arial" pitchFamily="34" charset="0"/>
              </a:rPr>
              <a:t>2014</a:t>
            </a:r>
            <a:r>
              <a:rPr lang="en-US" sz="1000" i="1" dirty="0" smtClean="0">
                <a:solidFill>
                  <a:schemeClr val="accent1">
                    <a:lumMod val="75000"/>
                  </a:schemeClr>
                </a:solidFill>
                <a:latin typeface="Arial" pitchFamily="34" charset="0"/>
                <a:cs typeface="Arial" pitchFamily="34" charset="0"/>
              </a:rPr>
              <a:t> </a:t>
            </a:r>
          </a:p>
        </p:txBody>
      </p:sp>
      <p:sp>
        <p:nvSpPr>
          <p:cNvPr id="2" name="Title 1"/>
          <p:cNvSpPr>
            <a:spLocks noGrp="1"/>
          </p:cNvSpPr>
          <p:nvPr>
            <p:ph type="ctrTitle"/>
          </p:nvPr>
        </p:nvSpPr>
        <p:spPr>
          <a:xfrm>
            <a:off x="304800" y="1676400"/>
            <a:ext cx="8305800" cy="3886200"/>
          </a:xfrm>
        </p:spPr>
        <p:txBody>
          <a:bodyPr/>
          <a:lstStyle/>
          <a:p>
            <a:pPr marL="285750" indent="-285750">
              <a:lnSpc>
                <a:spcPts val="2800"/>
              </a:lnSpc>
            </a:pPr>
            <a:r>
              <a:rPr lang="en-US" sz="2400" dirty="0" smtClean="0">
                <a:solidFill>
                  <a:schemeClr val="accent1">
                    <a:lumMod val="75000"/>
                  </a:schemeClr>
                </a:solidFill>
                <a:latin typeface="Arial" pitchFamily="34" charset="0"/>
                <a:cs typeface="Arial" pitchFamily="34" charset="0"/>
              </a:rPr>
              <a:t> </a:t>
            </a:r>
            <a:br>
              <a:rPr lang="en-US" sz="2400" dirty="0" smtClean="0">
                <a:solidFill>
                  <a:schemeClr val="accent1">
                    <a:lumMod val="75000"/>
                  </a:schemeClr>
                </a:solidFill>
                <a:latin typeface="Arial" pitchFamily="34" charset="0"/>
                <a:cs typeface="Arial" pitchFamily="34" charset="0"/>
              </a:rPr>
            </a:br>
            <a:r>
              <a:rPr lang="en-US" sz="2000" b="0" dirty="0" smtClean="0">
                <a:solidFill>
                  <a:schemeClr val="accent1">
                    <a:lumMod val="75000"/>
                  </a:schemeClr>
                </a:solidFill>
                <a:latin typeface="Arial Narrow" pitchFamily="34" charset="0"/>
                <a:cs typeface="Arial" pitchFamily="34" charset="0"/>
              </a:rPr>
              <a:t>-  </a:t>
            </a:r>
            <a:r>
              <a:rPr lang="en-GB" sz="2000" b="0" dirty="0" smtClean="0">
                <a:solidFill>
                  <a:schemeClr val="accent6">
                    <a:lumMod val="75000"/>
                  </a:schemeClr>
                </a:solidFill>
                <a:latin typeface="Arial Narrow" pitchFamily="34" charset="0"/>
              </a:rPr>
              <a:t>Direct loans and guarantees from EIB </a:t>
            </a:r>
            <a:r>
              <a:rPr lang="en-GB" sz="2000" b="0" dirty="0" smtClean="0">
                <a:solidFill>
                  <a:schemeClr val="tx1">
                    <a:lumMod val="75000"/>
                    <a:lumOff val="25000"/>
                  </a:schemeClr>
                </a:solidFill>
                <a:latin typeface="Arial Narrow" pitchFamily="34" charset="0"/>
              </a:rPr>
              <a:t>for larger projects</a:t>
            </a:r>
            <a:br>
              <a:rPr lang="en-GB" sz="2000" b="0" dirty="0" smtClean="0">
                <a:solidFill>
                  <a:schemeClr val="tx1">
                    <a:lumMod val="75000"/>
                    <a:lumOff val="25000"/>
                  </a:schemeClr>
                </a:solidFill>
                <a:latin typeface="Arial Narrow" pitchFamily="34" charset="0"/>
              </a:rPr>
            </a:br>
            <a:r>
              <a:rPr lang="en-GB" sz="2000" b="0" dirty="0" smtClean="0">
                <a:solidFill>
                  <a:schemeClr val="tx1">
                    <a:lumMod val="75000"/>
                    <a:lumOff val="25000"/>
                  </a:schemeClr>
                </a:solidFill>
                <a:latin typeface="Arial Narrow" pitchFamily="34" charset="0"/>
              </a:rPr>
              <a:t/>
            </a:r>
            <a:br>
              <a:rPr lang="en-GB" sz="2000" b="0" dirty="0" smtClean="0">
                <a:solidFill>
                  <a:schemeClr val="tx1">
                    <a:lumMod val="75000"/>
                    <a:lumOff val="25000"/>
                  </a:schemeClr>
                </a:solidFill>
                <a:latin typeface="Arial Narrow" pitchFamily="34" charset="0"/>
              </a:rPr>
            </a:br>
            <a:r>
              <a:rPr lang="en-GB" sz="2000" b="0" dirty="0" smtClean="0">
                <a:solidFill>
                  <a:schemeClr val="tx1">
                    <a:lumMod val="75000"/>
                    <a:lumOff val="25000"/>
                  </a:schemeClr>
                </a:solidFill>
                <a:latin typeface="Arial Narrow" pitchFamily="34" charset="0"/>
              </a:rPr>
              <a:t> -  </a:t>
            </a:r>
            <a:r>
              <a:rPr lang="en-GB" sz="2000" b="0" dirty="0" smtClean="0">
                <a:solidFill>
                  <a:schemeClr val="accent6">
                    <a:lumMod val="75000"/>
                  </a:schemeClr>
                </a:solidFill>
                <a:latin typeface="Arial Narrow" pitchFamily="34" charset="0"/>
              </a:rPr>
              <a:t>€25 </a:t>
            </a:r>
            <a:r>
              <a:rPr lang="en-GB" sz="2000" b="0" dirty="0" err="1" smtClean="0">
                <a:solidFill>
                  <a:schemeClr val="accent6">
                    <a:lumMod val="75000"/>
                  </a:schemeClr>
                </a:solidFill>
                <a:latin typeface="Arial Narrow" pitchFamily="34" charset="0"/>
              </a:rPr>
              <a:t>mn</a:t>
            </a:r>
            <a:r>
              <a:rPr lang="en-GB" sz="2000" b="0" dirty="0" smtClean="0">
                <a:solidFill>
                  <a:schemeClr val="accent6">
                    <a:lumMod val="75000"/>
                  </a:schemeClr>
                </a:solidFill>
                <a:latin typeface="Arial Narrow" pitchFamily="34" charset="0"/>
              </a:rPr>
              <a:t> to €300 </a:t>
            </a:r>
            <a:r>
              <a:rPr lang="en-GB" sz="2000" b="0" dirty="0" err="1" smtClean="0">
                <a:solidFill>
                  <a:schemeClr val="accent6">
                    <a:lumMod val="75000"/>
                  </a:schemeClr>
                </a:solidFill>
                <a:latin typeface="Arial Narrow" pitchFamily="34" charset="0"/>
              </a:rPr>
              <a:t>mn</a:t>
            </a:r>
            <a:r>
              <a:rPr lang="en-GB" sz="2000" b="0" dirty="0" smtClean="0">
                <a:solidFill>
                  <a:schemeClr val="accent6">
                    <a:lumMod val="75000"/>
                  </a:schemeClr>
                </a:solidFill>
                <a:latin typeface="Arial Narrow" pitchFamily="34" charset="0"/>
              </a:rPr>
              <a:t> (more in exceptional cases) </a:t>
            </a:r>
            <a:br>
              <a:rPr lang="en-GB" sz="2000" b="0" dirty="0" smtClean="0">
                <a:solidFill>
                  <a:schemeClr val="accent6">
                    <a:lumMod val="75000"/>
                  </a:schemeClr>
                </a:solidFill>
                <a:latin typeface="Arial Narrow" pitchFamily="34" charset="0"/>
              </a:rPr>
            </a:br>
            <a:r>
              <a:rPr lang="en-GB" sz="2000" b="0" dirty="0" smtClean="0">
                <a:solidFill>
                  <a:schemeClr val="accent6">
                    <a:lumMod val="75000"/>
                  </a:schemeClr>
                </a:solidFill>
                <a:latin typeface="Arial Narrow" pitchFamily="34" charset="0"/>
              </a:rPr>
              <a:t/>
            </a:r>
            <a:br>
              <a:rPr lang="en-GB" sz="2000" b="0" dirty="0" smtClean="0">
                <a:solidFill>
                  <a:schemeClr val="accent6">
                    <a:lumMod val="75000"/>
                  </a:schemeClr>
                </a:solidFill>
                <a:latin typeface="Arial Narrow" pitchFamily="34" charset="0"/>
              </a:rPr>
            </a:br>
            <a:r>
              <a:rPr lang="en-GB" sz="2000" b="0" dirty="0" smtClean="0">
                <a:solidFill>
                  <a:schemeClr val="accent6">
                    <a:lumMod val="75000"/>
                  </a:schemeClr>
                </a:solidFill>
                <a:latin typeface="Arial Narrow" pitchFamily="34" charset="0"/>
              </a:rPr>
              <a:t>-  R&amp;I projects emanating from larger firms</a:t>
            </a:r>
            <a:r>
              <a:rPr lang="en-GB" sz="2000" b="0" dirty="0" smtClean="0">
                <a:solidFill>
                  <a:schemeClr val="tx1">
                    <a:lumMod val="75000"/>
                    <a:lumOff val="25000"/>
                  </a:schemeClr>
                </a:solidFill>
                <a:latin typeface="Arial Narrow" pitchFamily="34" charset="0"/>
              </a:rPr>
              <a:t> - universities and public research organisations - R&amp;I infrastructures (including innovation-enabling infrastructures) - public-private partnerships; - special-purpose vehicles or projects</a:t>
            </a:r>
            <a:r>
              <a:rPr lang="en-GB" sz="1800" dirty="0" smtClean="0">
                <a:solidFill>
                  <a:schemeClr val="tx1">
                    <a:lumMod val="75000"/>
                    <a:lumOff val="25000"/>
                  </a:schemeClr>
                </a:solidFill>
                <a:latin typeface="Myriad Pro"/>
              </a:rPr>
              <a:t/>
            </a:r>
            <a:br>
              <a:rPr lang="en-GB" sz="1800" dirty="0" smtClean="0">
                <a:solidFill>
                  <a:schemeClr val="tx1">
                    <a:lumMod val="75000"/>
                    <a:lumOff val="25000"/>
                  </a:schemeClr>
                </a:solidFill>
                <a:latin typeface="Myriad Pro"/>
              </a:rPr>
            </a:br>
            <a:endParaRPr lang="en-GB" sz="1800" dirty="0">
              <a:solidFill>
                <a:schemeClr val="tx1"/>
              </a:solidFill>
              <a:latin typeface="Arial Narrow"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154441"/>
            <a:ext cx="8153400" cy="4408159"/>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10" name="Rectangle 9"/>
          <p:cNvSpPr/>
          <p:nvPr/>
        </p:nvSpPr>
        <p:spPr>
          <a:xfrm>
            <a:off x="457200" y="1219200"/>
            <a:ext cx="3048000" cy="461665"/>
          </a:xfrm>
          <a:prstGeom prst="rect">
            <a:avLst/>
          </a:prstGeom>
        </p:spPr>
        <p:txBody>
          <a:bodyPr wrap="square">
            <a:spAutoFit/>
          </a:bodyPr>
          <a:lstStyle/>
          <a:p>
            <a:r>
              <a:rPr lang="en-US" sz="2400" b="1" dirty="0" smtClean="0">
                <a:latin typeface="Arial Narrow" pitchFamily="34" charset="0"/>
              </a:rPr>
              <a:t>Large Projects</a:t>
            </a:r>
            <a:endParaRPr lang="en-GB" sz="2400" b="1" dirty="0">
              <a:latin typeface="Arial Narrow" pitchFamily="34" charset="0"/>
            </a:endParaRPr>
          </a:p>
        </p:txBody>
      </p:sp>
    </p:spTree>
    <p:extLst>
      <p:ext uri="{BB962C8B-B14F-4D97-AF65-F5344CB8AC3E}">
        <p14:creationId xmlns:p14="http://schemas.microsoft.com/office/powerpoint/2010/main" xmlns="" val="399012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943600"/>
            <a:ext cx="8610600" cy="762000"/>
          </a:xfrm>
        </p:spPr>
        <p:txBody>
          <a:bodyPr>
            <a:normAutofit/>
          </a:bodyPr>
          <a:lstStyle/>
          <a:p>
            <a:pPr algn="ctr"/>
            <a:endParaRPr lang="ro-RO" sz="1000" dirty="0" smtClean="0">
              <a:latin typeface="Arial" pitchFamily="34" charset="0"/>
              <a:cs typeface="Arial" pitchFamily="34" charset="0"/>
            </a:endParaRPr>
          </a:p>
          <a:p>
            <a:pPr algn="ctr"/>
            <a:r>
              <a:rPr lang="en-US" sz="1000" i="1" dirty="0" err="1" smtClean="0">
                <a:solidFill>
                  <a:schemeClr val="accent1">
                    <a:lumMod val="75000"/>
                  </a:schemeClr>
                </a:solidFill>
                <a:latin typeface="Arial" pitchFamily="34" charset="0"/>
                <a:cs typeface="Arial" pitchFamily="34" charset="0"/>
              </a:rPr>
              <a:t>Forumul</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Inovarii</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Bucuresti</a:t>
            </a:r>
            <a:r>
              <a:rPr lang="en-US" sz="1000" i="1" dirty="0" smtClean="0">
                <a:solidFill>
                  <a:schemeClr val="accent1">
                    <a:lumMod val="75000"/>
                  </a:schemeClr>
                </a:solidFill>
                <a:latin typeface="Arial" pitchFamily="34" charset="0"/>
                <a:cs typeface="Arial" pitchFamily="34" charset="0"/>
              </a:rPr>
              <a:t> 16 </a:t>
            </a:r>
            <a:r>
              <a:rPr lang="en-US" sz="1000" i="1" dirty="0" err="1" smtClean="0">
                <a:solidFill>
                  <a:schemeClr val="accent1">
                    <a:lumMod val="75000"/>
                  </a:schemeClr>
                </a:solidFill>
                <a:latin typeface="Arial" pitchFamily="34" charset="0"/>
                <a:cs typeface="Arial" pitchFamily="34" charset="0"/>
              </a:rPr>
              <a:t>octombrie</a:t>
            </a:r>
            <a:r>
              <a:rPr lang="en-US" sz="1000" i="1" dirty="0" smtClean="0">
                <a:solidFill>
                  <a:schemeClr val="accent1">
                    <a:lumMod val="75000"/>
                  </a:schemeClr>
                </a:solidFill>
                <a:latin typeface="Arial" pitchFamily="34" charset="0"/>
                <a:cs typeface="Arial" pitchFamily="34" charset="0"/>
              </a:rPr>
              <a:t> </a:t>
            </a:r>
            <a:r>
              <a:rPr lang="ro-RO" sz="1000" i="1" dirty="0" smtClean="0">
                <a:solidFill>
                  <a:schemeClr val="accent1">
                    <a:lumMod val="75000"/>
                  </a:schemeClr>
                </a:solidFill>
                <a:latin typeface="Arial" pitchFamily="34" charset="0"/>
                <a:cs typeface="Arial" pitchFamily="34" charset="0"/>
              </a:rPr>
              <a:t>2014</a:t>
            </a:r>
            <a:r>
              <a:rPr lang="en-US" sz="1000" i="1" dirty="0" smtClean="0">
                <a:solidFill>
                  <a:schemeClr val="accent1">
                    <a:lumMod val="75000"/>
                  </a:schemeClr>
                </a:solidFill>
                <a:latin typeface="Arial" pitchFamily="34" charset="0"/>
                <a:cs typeface="Arial" pitchFamily="34" charset="0"/>
              </a:rPr>
              <a:t> </a:t>
            </a:r>
          </a:p>
        </p:txBody>
      </p:sp>
      <p:sp>
        <p:nvSpPr>
          <p:cNvPr id="2" name="Title 1"/>
          <p:cNvSpPr>
            <a:spLocks noGrp="1"/>
          </p:cNvSpPr>
          <p:nvPr>
            <p:ph type="ctrTitle"/>
          </p:nvPr>
        </p:nvSpPr>
        <p:spPr>
          <a:xfrm>
            <a:off x="228600" y="1752600"/>
            <a:ext cx="8305800" cy="3962400"/>
          </a:xfrm>
        </p:spPr>
        <p:txBody>
          <a:bodyPr/>
          <a:lstStyle/>
          <a:p>
            <a:pPr marL="285750" indent="-285750"/>
            <a:r>
              <a:rPr lang="en-US" sz="1600" b="0" u="sng" dirty="0" smtClean="0">
                <a:solidFill>
                  <a:schemeClr val="tx1"/>
                </a:solidFill>
                <a:latin typeface="Arial Narrow" pitchFamily="34" charset="0"/>
              </a:rPr>
              <a:t/>
            </a:r>
            <a:br>
              <a:rPr lang="en-US" sz="1600" b="0" u="sng" dirty="0" smtClean="0">
                <a:solidFill>
                  <a:schemeClr val="tx1"/>
                </a:solidFill>
                <a:latin typeface="Arial Narrow" pitchFamily="34" charset="0"/>
              </a:rPr>
            </a:br>
            <a:r>
              <a:rPr lang="en-US" sz="1600" b="0" u="sng" dirty="0" smtClean="0">
                <a:solidFill>
                  <a:schemeClr val="tx1"/>
                </a:solidFill>
                <a:latin typeface="Arial Narrow" pitchFamily="34" charset="0"/>
              </a:rPr>
              <a:t/>
            </a:r>
            <a:br>
              <a:rPr lang="en-US" sz="1600" b="0" u="sng" dirty="0" smtClean="0">
                <a:solidFill>
                  <a:schemeClr val="tx1"/>
                </a:solidFill>
                <a:latin typeface="Arial Narrow" pitchFamily="34" charset="0"/>
              </a:rPr>
            </a:br>
            <a:r>
              <a:rPr lang="en-US" sz="1600" b="0" u="sng" dirty="0" smtClean="0">
                <a:solidFill>
                  <a:schemeClr val="tx1"/>
                </a:solidFill>
                <a:latin typeface="Arial Narrow" pitchFamily="34" charset="0"/>
              </a:rPr>
              <a:t>Project advisory work</a:t>
            </a:r>
            <a:r>
              <a:rPr lang="en-GB" sz="1600" b="0" u="sng" dirty="0" smtClean="0">
                <a:solidFill>
                  <a:schemeClr val="tx1"/>
                </a:solidFill>
                <a:latin typeface="Arial Narrow" pitchFamily="34" charset="0"/>
              </a:rPr>
              <a:t/>
            </a:r>
            <a:br>
              <a:rPr lang="en-GB" sz="1600" b="0" u="sng" dirty="0" smtClean="0">
                <a:solidFill>
                  <a:schemeClr val="tx1"/>
                </a:solidFill>
                <a:latin typeface="Arial Narrow" pitchFamily="34" charset="0"/>
              </a:rPr>
            </a:br>
            <a:r>
              <a:rPr lang="en-GB" sz="1600" b="0" dirty="0" smtClean="0">
                <a:solidFill>
                  <a:schemeClr val="tx1"/>
                </a:solidFill>
                <a:latin typeface="Arial Narrow" pitchFamily="34" charset="0"/>
              </a:rPr>
              <a:t>- </a:t>
            </a:r>
            <a:r>
              <a:rPr lang="en-US" sz="1600" b="0" dirty="0" smtClean="0">
                <a:solidFill>
                  <a:schemeClr val="tx1"/>
                </a:solidFill>
                <a:latin typeface="Arial Narrow" pitchFamily="34" charset="0"/>
              </a:rPr>
              <a:t>Improve bankability and investment readiness of large, complex R&amp;I projects</a:t>
            </a:r>
            <a:br>
              <a:rPr lang="en-US" sz="1600" b="0" dirty="0" smtClean="0">
                <a:solidFill>
                  <a:schemeClr val="tx1"/>
                </a:solidFill>
                <a:latin typeface="Arial Narrow" pitchFamily="34" charset="0"/>
              </a:rPr>
            </a:br>
            <a:r>
              <a:rPr lang="en-US" sz="1600" b="0" dirty="0" smtClean="0">
                <a:solidFill>
                  <a:schemeClr val="tx1"/>
                </a:solidFill>
                <a:latin typeface="Arial Narrow" pitchFamily="34" charset="0"/>
              </a:rPr>
              <a:t/>
            </a:r>
            <a:br>
              <a:rPr lang="en-US" sz="1600" b="0" dirty="0" smtClean="0">
                <a:solidFill>
                  <a:schemeClr val="tx1"/>
                </a:solidFill>
                <a:latin typeface="Arial Narrow" pitchFamily="34" charset="0"/>
              </a:rPr>
            </a:br>
            <a:r>
              <a:rPr lang="en-US" sz="1600" b="0" dirty="0" smtClean="0">
                <a:solidFill>
                  <a:schemeClr val="tx1"/>
                </a:solidFill>
                <a:latin typeface="Arial Narrow" pitchFamily="34" charset="0"/>
              </a:rPr>
              <a:t>- Advise specific public-private consortia, R&amp;I driven companies (midcaps or larger), Joint Technology Initiatives, PPPs,  R&amp;I clusters, EC and MS</a:t>
            </a:r>
            <a:br>
              <a:rPr lang="en-US" sz="1600" b="0" dirty="0" smtClean="0">
                <a:solidFill>
                  <a:schemeClr val="tx1"/>
                </a:solidFill>
                <a:latin typeface="Arial Narrow" pitchFamily="34" charset="0"/>
              </a:rPr>
            </a:br>
            <a:r>
              <a:rPr lang="en-US" sz="1600" dirty="0" smtClean="0">
                <a:solidFill>
                  <a:schemeClr val="tx1"/>
                </a:solidFill>
                <a:latin typeface="Arial Narrow" pitchFamily="34" charset="0"/>
              </a:rPr>
              <a:t/>
            </a:r>
            <a:br>
              <a:rPr lang="en-US" sz="1600" dirty="0" smtClean="0">
                <a:solidFill>
                  <a:schemeClr val="tx1"/>
                </a:solidFill>
                <a:latin typeface="Arial Narrow" pitchFamily="34" charset="0"/>
              </a:rPr>
            </a:br>
            <a:r>
              <a:rPr lang="en-US" sz="1600" dirty="0" smtClean="0">
                <a:solidFill>
                  <a:schemeClr val="tx1"/>
                </a:solidFill>
                <a:latin typeface="Arial Narrow" pitchFamily="34" charset="0"/>
              </a:rPr>
              <a:t/>
            </a:r>
            <a:br>
              <a:rPr lang="en-US" sz="1600" dirty="0" smtClean="0">
                <a:solidFill>
                  <a:schemeClr val="tx1"/>
                </a:solidFill>
                <a:latin typeface="Arial Narrow" pitchFamily="34" charset="0"/>
              </a:rPr>
            </a:br>
            <a:r>
              <a:rPr lang="en-US" sz="1600" b="0" u="sng" dirty="0" smtClean="0">
                <a:solidFill>
                  <a:schemeClr val="tx1"/>
                </a:solidFill>
                <a:latin typeface="Arial Narrow" pitchFamily="34" charset="0"/>
              </a:rPr>
              <a:t>Horizontal activities</a:t>
            </a:r>
            <a:br>
              <a:rPr lang="en-US" sz="1600" b="0" u="sng" dirty="0" smtClean="0">
                <a:solidFill>
                  <a:schemeClr val="tx1"/>
                </a:solidFill>
                <a:latin typeface="Arial Narrow" pitchFamily="34" charset="0"/>
              </a:rPr>
            </a:br>
            <a:r>
              <a:rPr lang="en-US" sz="1600" b="0" dirty="0" smtClean="0">
                <a:solidFill>
                  <a:schemeClr val="tx1"/>
                </a:solidFill>
                <a:latin typeface="Arial Narrow" pitchFamily="34" charset="0"/>
              </a:rPr>
              <a:t>- Improve</a:t>
            </a:r>
            <a:r>
              <a:rPr lang="en-US" sz="1600" b="0" dirty="0" smtClean="0">
                <a:solidFill>
                  <a:schemeClr val="tx1">
                    <a:lumMod val="75000"/>
                    <a:lumOff val="25000"/>
                  </a:schemeClr>
                </a:solidFill>
                <a:latin typeface="Arial Narrow" pitchFamily="34" charset="0"/>
              </a:rPr>
              <a:t> </a:t>
            </a:r>
            <a:r>
              <a:rPr lang="en-US" sz="1600" b="0" dirty="0" smtClean="0">
                <a:solidFill>
                  <a:schemeClr val="accent6">
                    <a:lumMod val="75000"/>
                  </a:schemeClr>
                </a:solidFill>
                <a:latin typeface="Arial Narrow" pitchFamily="34" charset="0"/>
              </a:rPr>
              <a:t>framework conditions </a:t>
            </a:r>
            <a:r>
              <a:rPr lang="en-US" sz="1600" b="0" dirty="0" smtClean="0">
                <a:solidFill>
                  <a:schemeClr val="tx1"/>
                </a:solidFill>
                <a:latin typeface="Arial Narrow" pitchFamily="34" charset="0"/>
              </a:rPr>
              <a:t>for access to finance (web-based portal, criteria notes,…)</a:t>
            </a:r>
            <a:br>
              <a:rPr lang="en-US" sz="1600" b="0" dirty="0" smtClean="0">
                <a:solidFill>
                  <a:schemeClr val="tx1"/>
                </a:solidFill>
                <a:latin typeface="Arial Narrow" pitchFamily="34" charset="0"/>
              </a:rPr>
            </a:br>
            <a:r>
              <a:rPr lang="en-US" sz="1600" b="0" dirty="0" smtClean="0">
                <a:solidFill>
                  <a:schemeClr val="tx1"/>
                </a:solidFill>
                <a:latin typeface="Arial Narrow" pitchFamily="34" charset="0"/>
              </a:rPr>
              <a:t/>
            </a:r>
            <a:br>
              <a:rPr lang="en-US" sz="1600" b="0" dirty="0" smtClean="0">
                <a:solidFill>
                  <a:schemeClr val="tx1"/>
                </a:solidFill>
                <a:latin typeface="Arial Narrow" pitchFamily="34" charset="0"/>
              </a:rPr>
            </a:br>
            <a:r>
              <a:rPr lang="en-US" sz="1600" b="0" dirty="0" smtClean="0">
                <a:solidFill>
                  <a:schemeClr val="tx1"/>
                </a:solidFill>
                <a:latin typeface="Arial Narrow" pitchFamily="34" charset="0"/>
              </a:rPr>
              <a:t>- Prepare</a:t>
            </a:r>
            <a:r>
              <a:rPr lang="en-US" sz="1600" b="0" dirty="0" smtClean="0">
                <a:solidFill>
                  <a:schemeClr val="tx1">
                    <a:lumMod val="75000"/>
                    <a:lumOff val="25000"/>
                  </a:schemeClr>
                </a:solidFill>
                <a:latin typeface="Arial Narrow" pitchFamily="34" charset="0"/>
              </a:rPr>
              <a:t> </a:t>
            </a:r>
            <a:r>
              <a:rPr lang="en-US" sz="1600" b="0" dirty="0" smtClean="0">
                <a:solidFill>
                  <a:schemeClr val="accent6">
                    <a:lumMod val="75000"/>
                  </a:schemeClr>
                </a:solidFill>
                <a:latin typeface="Arial Narrow" pitchFamily="34" charset="0"/>
              </a:rPr>
              <a:t>studies</a:t>
            </a:r>
            <a:r>
              <a:rPr lang="en-US" sz="1600" b="0" dirty="0" smtClean="0">
                <a:solidFill>
                  <a:schemeClr val="tx1">
                    <a:lumMod val="75000"/>
                    <a:lumOff val="25000"/>
                  </a:schemeClr>
                </a:solidFill>
                <a:latin typeface="Arial Narrow" pitchFamily="34" charset="0"/>
              </a:rPr>
              <a:t> </a:t>
            </a:r>
            <a:r>
              <a:rPr lang="en-US" sz="1600" b="0" dirty="0" smtClean="0">
                <a:solidFill>
                  <a:schemeClr val="tx1"/>
                </a:solidFill>
                <a:latin typeface="Arial Narrow" pitchFamily="34" charset="0"/>
              </a:rPr>
              <a:t>to improve effectiveness of H2020 FI to address specific sectors/R&amp;I projects needs</a:t>
            </a:r>
            <a:br>
              <a:rPr lang="en-US" sz="1600" b="0" dirty="0" smtClean="0">
                <a:solidFill>
                  <a:schemeClr val="tx1"/>
                </a:solidFill>
                <a:latin typeface="Arial Narrow" pitchFamily="34" charset="0"/>
              </a:rPr>
            </a:br>
            <a:r>
              <a:rPr lang="en-US" sz="1600" b="0" dirty="0" smtClean="0">
                <a:solidFill>
                  <a:schemeClr val="tx1"/>
                </a:solidFill>
                <a:latin typeface="Arial Narrow" pitchFamily="34" charset="0"/>
              </a:rPr>
              <a:t/>
            </a:r>
            <a:br>
              <a:rPr lang="en-US" sz="1600" b="0" dirty="0" smtClean="0">
                <a:solidFill>
                  <a:schemeClr val="tx1"/>
                </a:solidFill>
                <a:latin typeface="Arial Narrow" pitchFamily="34" charset="0"/>
              </a:rPr>
            </a:br>
            <a:r>
              <a:rPr lang="en-US" sz="1600" b="0" dirty="0" smtClean="0">
                <a:solidFill>
                  <a:schemeClr val="tx1"/>
                </a:solidFill>
                <a:latin typeface="Arial Narrow" pitchFamily="34" charset="0"/>
              </a:rPr>
              <a:t>- Develop</a:t>
            </a:r>
            <a:r>
              <a:rPr lang="en-US" sz="1600" b="0" dirty="0" smtClean="0">
                <a:solidFill>
                  <a:schemeClr val="tx1">
                    <a:lumMod val="75000"/>
                    <a:lumOff val="25000"/>
                  </a:schemeClr>
                </a:solidFill>
                <a:latin typeface="Arial Narrow" pitchFamily="34" charset="0"/>
              </a:rPr>
              <a:t> “</a:t>
            </a:r>
            <a:r>
              <a:rPr lang="en-US" sz="1600" b="0" dirty="0" smtClean="0">
                <a:solidFill>
                  <a:schemeClr val="accent6">
                    <a:lumMod val="75000"/>
                  </a:schemeClr>
                </a:solidFill>
                <a:latin typeface="Arial Narrow" pitchFamily="34" charset="0"/>
              </a:rPr>
              <a:t>business case</a:t>
            </a:r>
            <a:r>
              <a:rPr lang="en-US" sz="1600" b="0" dirty="0" smtClean="0">
                <a:solidFill>
                  <a:schemeClr val="tx1"/>
                </a:solidFill>
                <a:latin typeface="Arial Narrow" pitchFamily="34" charset="0"/>
              </a:rPr>
              <a:t>” for new financing mechanisms to support specific R&amp;I policy objectives</a:t>
            </a:r>
            <a:r>
              <a:rPr lang="en-US" sz="1600" b="0" dirty="0" smtClean="0">
                <a:solidFill>
                  <a:schemeClr val="tx1">
                    <a:lumMod val="75000"/>
                    <a:lumOff val="25000"/>
                  </a:schemeClr>
                </a:solidFill>
                <a:latin typeface="Arial Narrow" pitchFamily="34" charset="0"/>
              </a:rPr>
              <a:t/>
            </a:r>
            <a:br>
              <a:rPr lang="en-US" sz="1600" b="0" dirty="0" smtClean="0">
                <a:solidFill>
                  <a:schemeClr val="tx1">
                    <a:lumMod val="75000"/>
                    <a:lumOff val="25000"/>
                  </a:schemeClr>
                </a:solidFill>
                <a:latin typeface="Arial Narrow" pitchFamily="34" charset="0"/>
              </a:rPr>
            </a:br>
            <a:endParaRPr lang="en-GB" sz="1600" b="0" dirty="0">
              <a:solidFill>
                <a:schemeClr val="tx1"/>
              </a:solidFill>
              <a:latin typeface="Arial Narrow"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143000"/>
            <a:ext cx="8153400" cy="4408159"/>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10" name="Rectangle 9"/>
          <p:cNvSpPr/>
          <p:nvPr/>
        </p:nvSpPr>
        <p:spPr>
          <a:xfrm>
            <a:off x="609600" y="1219200"/>
            <a:ext cx="3048000" cy="461665"/>
          </a:xfrm>
          <a:prstGeom prst="rect">
            <a:avLst/>
          </a:prstGeom>
        </p:spPr>
        <p:txBody>
          <a:bodyPr wrap="square">
            <a:spAutoFit/>
          </a:bodyPr>
          <a:lstStyle/>
          <a:p>
            <a:r>
              <a:rPr lang="en-US" sz="2400" b="1" dirty="0" smtClean="0">
                <a:latin typeface="Arial Narrow" pitchFamily="34" charset="0"/>
              </a:rPr>
              <a:t> </a:t>
            </a:r>
            <a:endParaRPr lang="en-GB" sz="2400" b="1" dirty="0">
              <a:latin typeface="Arial Narrow"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1066801"/>
            <a:ext cx="1295400" cy="944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2537055" y="1230283"/>
            <a:ext cx="1383840" cy="400110"/>
          </a:xfrm>
          <a:prstGeom prst="rect">
            <a:avLst/>
          </a:prstGeom>
        </p:spPr>
        <p:txBody>
          <a:bodyPr wrap="none">
            <a:spAutoFit/>
          </a:bodyPr>
          <a:lstStyle/>
          <a:p>
            <a:r>
              <a:rPr lang="en-US" sz="2000" b="1" u="sng" dirty="0" smtClean="0">
                <a:solidFill>
                  <a:prstClr val="black"/>
                </a:solidFill>
                <a:latin typeface="Arial" pitchFamily="34" charset="0"/>
                <a:ea typeface="+mj-ea"/>
                <a:cs typeface="Arial" pitchFamily="34" charset="0"/>
              </a:rPr>
              <a:t> Activities</a:t>
            </a:r>
            <a:endParaRPr lang="en-GB" dirty="0"/>
          </a:p>
        </p:txBody>
      </p:sp>
    </p:spTree>
    <p:extLst>
      <p:ext uri="{BB962C8B-B14F-4D97-AF65-F5344CB8AC3E}">
        <p14:creationId xmlns:p14="http://schemas.microsoft.com/office/powerpoint/2010/main" xmlns="" val="399012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609600"/>
          </a:xfrm>
        </p:spPr>
        <p:txBody>
          <a:bodyPr>
            <a:normAutofit/>
          </a:bodyPr>
          <a:lstStyle/>
          <a:p>
            <a:pPr algn="ctr">
              <a:lnSpc>
                <a:spcPct val="120000"/>
              </a:lnSpc>
              <a:spcBef>
                <a:spcPts val="0"/>
              </a:spcBef>
              <a:spcAft>
                <a:spcPts val="0"/>
              </a:spcAft>
            </a:pPr>
            <a:endParaRPr lang="ro-RO" sz="1000" i="1" dirty="0" smtClean="0">
              <a:solidFill>
                <a:schemeClr val="accent1">
                  <a:lumMod val="75000"/>
                </a:schemeClr>
              </a:solidFill>
              <a:latin typeface="Arial" pitchFamily="34" charset="0"/>
              <a:cs typeface="Arial" pitchFamily="34" charset="0"/>
            </a:endParaRPr>
          </a:p>
          <a:p>
            <a:pPr algn="ctr"/>
            <a:r>
              <a:rPr lang="en-US" sz="1100" i="1" dirty="0" err="1" smtClean="0">
                <a:solidFill>
                  <a:schemeClr val="accent1">
                    <a:lumMod val="75000"/>
                  </a:schemeClr>
                </a:solidFill>
                <a:latin typeface="Arial" pitchFamily="34" charset="0"/>
                <a:cs typeface="Arial" pitchFamily="34" charset="0"/>
              </a:rPr>
              <a:t>Forumul</a:t>
            </a:r>
            <a:r>
              <a:rPr lang="en-US" sz="1100" i="1" dirty="0" smtClean="0">
                <a:solidFill>
                  <a:schemeClr val="accent1">
                    <a:lumMod val="75000"/>
                  </a:schemeClr>
                </a:solidFill>
                <a:latin typeface="Arial" pitchFamily="34" charset="0"/>
                <a:cs typeface="Arial" pitchFamily="34" charset="0"/>
              </a:rPr>
              <a:t> </a:t>
            </a:r>
            <a:r>
              <a:rPr lang="en-US" sz="1100" i="1" dirty="0" err="1" smtClean="0">
                <a:solidFill>
                  <a:schemeClr val="accent1">
                    <a:lumMod val="75000"/>
                  </a:schemeClr>
                </a:solidFill>
                <a:latin typeface="Arial" pitchFamily="34" charset="0"/>
                <a:cs typeface="Arial" pitchFamily="34" charset="0"/>
              </a:rPr>
              <a:t>Inovarii</a:t>
            </a:r>
            <a:r>
              <a:rPr lang="en-US" sz="1100" i="1" dirty="0" smtClean="0">
                <a:solidFill>
                  <a:schemeClr val="accent1">
                    <a:lumMod val="75000"/>
                  </a:schemeClr>
                </a:solidFill>
                <a:latin typeface="Arial" pitchFamily="34" charset="0"/>
                <a:cs typeface="Arial" pitchFamily="34" charset="0"/>
              </a:rPr>
              <a:t>, </a:t>
            </a:r>
            <a:r>
              <a:rPr lang="en-US" sz="1100" i="1" dirty="0" err="1" smtClean="0">
                <a:solidFill>
                  <a:schemeClr val="accent1">
                    <a:lumMod val="75000"/>
                  </a:schemeClr>
                </a:solidFill>
                <a:latin typeface="Arial" pitchFamily="34" charset="0"/>
                <a:cs typeface="Arial" pitchFamily="34" charset="0"/>
              </a:rPr>
              <a:t>Bucuresti</a:t>
            </a:r>
            <a:r>
              <a:rPr lang="en-US" sz="1100" i="1" dirty="0" smtClean="0">
                <a:solidFill>
                  <a:schemeClr val="accent1">
                    <a:lumMod val="75000"/>
                  </a:schemeClr>
                </a:solidFill>
                <a:latin typeface="Arial" pitchFamily="34" charset="0"/>
                <a:cs typeface="Arial" pitchFamily="34" charset="0"/>
              </a:rPr>
              <a:t> 16 </a:t>
            </a:r>
            <a:r>
              <a:rPr lang="en-US" sz="1100" i="1" dirty="0" err="1" smtClean="0">
                <a:solidFill>
                  <a:schemeClr val="accent1">
                    <a:lumMod val="75000"/>
                  </a:schemeClr>
                </a:solidFill>
                <a:latin typeface="Arial" pitchFamily="34" charset="0"/>
                <a:cs typeface="Arial" pitchFamily="34" charset="0"/>
              </a:rPr>
              <a:t>octombrie</a:t>
            </a:r>
            <a:r>
              <a:rPr lang="en-US" sz="1100" i="1" dirty="0" smtClean="0">
                <a:solidFill>
                  <a:schemeClr val="accent1">
                    <a:lumMod val="75000"/>
                  </a:schemeClr>
                </a:solidFill>
                <a:latin typeface="Arial" pitchFamily="34" charset="0"/>
                <a:cs typeface="Arial" pitchFamily="34" charset="0"/>
              </a:rPr>
              <a:t> </a:t>
            </a:r>
            <a:r>
              <a:rPr lang="ro-RO" sz="1100" i="1" dirty="0" smtClean="0">
                <a:solidFill>
                  <a:schemeClr val="accent1">
                    <a:lumMod val="75000"/>
                  </a:schemeClr>
                </a:solidFill>
                <a:latin typeface="Arial" pitchFamily="34" charset="0"/>
                <a:cs typeface="Arial" pitchFamily="34" charset="0"/>
              </a:rPr>
              <a:t>2014</a:t>
            </a:r>
            <a:r>
              <a:rPr lang="en-US" sz="1100" i="1" dirty="0" smtClean="0">
                <a:solidFill>
                  <a:schemeClr val="accent1">
                    <a:lumMod val="75000"/>
                  </a:schemeClr>
                </a:solidFill>
                <a:latin typeface="Arial" pitchFamily="34" charset="0"/>
                <a:cs typeface="Arial" pitchFamily="34" charset="0"/>
              </a:rPr>
              <a:t> </a:t>
            </a:r>
          </a:p>
          <a:p>
            <a:pPr algn="ctr"/>
            <a:endParaRPr lang="en-US" sz="1100" i="1" dirty="0" smtClean="0">
              <a:solidFill>
                <a:schemeClr val="accent1">
                  <a:lumMod val="75000"/>
                </a:schemeClr>
              </a:solidFill>
              <a:latin typeface="Arial" pitchFamily="34" charset="0"/>
              <a:cs typeface="Arial" pitchFamily="34" charset="0"/>
            </a:endParaRPr>
          </a:p>
        </p:txBody>
      </p:sp>
      <p:sp>
        <p:nvSpPr>
          <p:cNvPr id="2" name="Title 1"/>
          <p:cNvSpPr>
            <a:spLocks noGrp="1"/>
          </p:cNvSpPr>
          <p:nvPr>
            <p:ph type="ctrTitle"/>
          </p:nvPr>
        </p:nvSpPr>
        <p:spPr>
          <a:xfrm>
            <a:off x="304800" y="1066800"/>
            <a:ext cx="8534400" cy="4953000"/>
          </a:xfrm>
        </p:spPr>
        <p:txBody>
          <a:bodyPr/>
          <a:lstStyle/>
          <a:p>
            <a:pPr marL="0" indent="0">
              <a:buNone/>
            </a:pPr>
            <a:r>
              <a:rPr lang="fr-BE" sz="2400" dirty="0" smtClean="0">
                <a:solidFill>
                  <a:schemeClr val="bg2">
                    <a:lumMod val="25000"/>
                  </a:schemeClr>
                </a:solidFill>
                <a:latin typeface="Arial" panose="020B0604020202020204" pitchFamily="34" charset="0"/>
                <a:cs typeface="Arial" panose="020B0604020202020204" pitchFamily="34" charset="0"/>
              </a:rPr>
              <a:t/>
            </a:r>
            <a:br>
              <a:rPr lang="fr-BE" sz="2400" dirty="0" smtClean="0">
                <a:solidFill>
                  <a:schemeClr val="bg2">
                    <a:lumMod val="25000"/>
                  </a:schemeClr>
                </a:solidFill>
                <a:latin typeface="Arial" panose="020B0604020202020204" pitchFamily="34" charset="0"/>
                <a:cs typeface="Arial" panose="020B0604020202020204" pitchFamily="34" charset="0"/>
              </a:rPr>
            </a:br>
            <a:r>
              <a:rPr lang="fr-BE" sz="1000" dirty="0" smtClean="0">
                <a:solidFill>
                  <a:schemeClr val="tx1"/>
                </a:solidFill>
                <a:latin typeface="Arial Narrow" pitchFamily="34" charset="0"/>
                <a:cs typeface="Arial" panose="020B0604020202020204" pitchFamily="34" charset="0"/>
              </a:rPr>
              <a:t>https://ec.europa.eu/easme/en</a:t>
            </a:r>
            <a:r>
              <a:rPr lang="fr-BE" sz="2400" dirty="0" smtClean="0">
                <a:solidFill>
                  <a:schemeClr val="tx1"/>
                </a:solidFill>
                <a:latin typeface="Arial Narrow" pitchFamily="34" charset="0"/>
                <a:cs typeface="Arial" panose="020B0604020202020204" pitchFamily="34" charset="0"/>
              </a:rPr>
              <a:t/>
            </a:r>
            <a:br>
              <a:rPr lang="fr-BE" sz="2400" dirty="0" smtClean="0">
                <a:solidFill>
                  <a:schemeClr val="tx1"/>
                </a:solidFill>
                <a:latin typeface="Arial Narrow" pitchFamily="34" charset="0"/>
                <a:cs typeface="Arial" panose="020B0604020202020204" pitchFamily="34" charset="0"/>
              </a:rPr>
            </a:br>
            <a:r>
              <a:rPr lang="en-GB" sz="1200" b="0" dirty="0" smtClean="0">
                <a:solidFill>
                  <a:schemeClr val="tx1"/>
                </a:solidFill>
                <a:latin typeface="Arial Narrow" pitchFamily="34" charset="0"/>
              </a:rPr>
              <a:t>The EASME replaces the EACI (Executive Agency for Competitiveness and Innovation). </a:t>
            </a:r>
            <a:br>
              <a:rPr lang="en-GB" sz="1200" b="0" dirty="0" smtClean="0">
                <a:solidFill>
                  <a:schemeClr val="tx1"/>
                </a:solidFill>
                <a:latin typeface="Arial Narrow" pitchFamily="34" charset="0"/>
              </a:rPr>
            </a:br>
            <a:r>
              <a:rPr lang="en-GB" sz="1200" b="0" dirty="0" smtClean="0">
                <a:solidFill>
                  <a:schemeClr val="tx1"/>
                </a:solidFill>
                <a:latin typeface="Arial Narrow" pitchFamily="34" charset="0"/>
              </a:rPr>
              <a:t/>
            </a:r>
            <a:br>
              <a:rPr lang="en-GB" sz="1200" b="0" dirty="0" smtClean="0">
                <a:solidFill>
                  <a:schemeClr val="tx1"/>
                </a:solidFill>
                <a:latin typeface="Arial Narrow" pitchFamily="34" charset="0"/>
              </a:rPr>
            </a:br>
            <a:r>
              <a:rPr lang="en-GB" sz="1400" dirty="0" smtClean="0">
                <a:solidFill>
                  <a:schemeClr val="tx1"/>
                </a:solidFill>
                <a:latin typeface="Arial Narrow" pitchFamily="34" charset="0"/>
              </a:rPr>
              <a:t>Programmes</a:t>
            </a:r>
            <a:r>
              <a:rPr lang="en-GB" sz="1200" dirty="0" smtClean="0">
                <a:solidFill>
                  <a:schemeClr val="tx1"/>
                </a:solidFill>
                <a:latin typeface="Arial Narrow" pitchFamily="34" charset="0"/>
              </a:rPr>
              <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a:t>
            </a:r>
            <a:r>
              <a:rPr lang="en-GB" sz="1400" dirty="0" smtClean="0">
                <a:solidFill>
                  <a:schemeClr val="tx1"/>
                </a:solidFill>
                <a:latin typeface="Arial Narrow" pitchFamily="34" charset="0"/>
              </a:rPr>
              <a:t>Most of </a:t>
            </a:r>
            <a:r>
              <a:rPr lang="en-GB" sz="1400" dirty="0" smtClean="0">
                <a:solidFill>
                  <a:schemeClr val="tx1"/>
                </a:solidFill>
                <a:latin typeface="Arial Narrow" pitchFamily="34" charset="0"/>
                <a:hlinkClick r:id="rId2"/>
              </a:rPr>
              <a:t>COSME</a:t>
            </a:r>
            <a:r>
              <a:rPr lang="en-GB" sz="1200" dirty="0" smtClean="0">
                <a:solidFill>
                  <a:schemeClr val="tx1"/>
                </a:solidFill>
                <a:latin typeface="Arial Narrow" pitchFamily="34" charset="0"/>
              </a:rPr>
              <a:t>, the EU programme for the Competitiveness of Enterprises and Small and Medium-sized Enterprises (SMEs), including </a:t>
            </a:r>
            <a:r>
              <a:rPr lang="en-GB" sz="1200" dirty="0" smtClean="0">
                <a:solidFill>
                  <a:schemeClr val="tx1"/>
                </a:solidFill>
                <a:latin typeface="Arial Narrow" pitchFamily="34" charset="0"/>
                <a:hlinkClick r:id="rId3"/>
              </a:rPr>
              <a:t>Enterprise Europe Network (EEN)</a:t>
            </a:r>
            <a:r>
              <a:rPr lang="en-GB" sz="1200" dirty="0" smtClean="0">
                <a:solidFill>
                  <a:schemeClr val="tx1"/>
                </a:solidFill>
                <a:latin typeface="Arial Narrow" pitchFamily="34" charset="0"/>
              </a:rPr>
              <a:t>, </a:t>
            </a:r>
            <a:r>
              <a:rPr lang="en-GB" sz="1200" dirty="0" smtClean="0">
                <a:solidFill>
                  <a:schemeClr val="tx1"/>
                </a:solidFill>
                <a:latin typeface="Arial Narrow" pitchFamily="34" charset="0"/>
                <a:hlinkClick r:id="rId4"/>
              </a:rPr>
              <a:t>Your Europe Business</a:t>
            </a:r>
            <a:r>
              <a:rPr lang="en-GB" sz="1200" dirty="0" smtClean="0">
                <a:solidFill>
                  <a:schemeClr val="tx1"/>
                </a:solidFill>
                <a:latin typeface="Arial Narrow" pitchFamily="34" charset="0"/>
              </a:rPr>
              <a:t>;</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a:r>
            <a:br>
              <a:rPr lang="en-GB" sz="1200" dirty="0" smtClean="0">
                <a:solidFill>
                  <a:schemeClr val="tx1"/>
                </a:solidFill>
                <a:latin typeface="Arial Narrow" pitchFamily="34" charset="0"/>
              </a:rPr>
            </a:br>
            <a:r>
              <a:rPr lang="en-GB" sz="1400" dirty="0" smtClean="0">
                <a:solidFill>
                  <a:schemeClr val="tx1"/>
                </a:solidFill>
                <a:latin typeface="Arial Narrow" pitchFamily="34" charset="0"/>
              </a:rPr>
              <a:t>-  Part of Horizon 2020, the EU Framework Programme for Research and Innovation, and in particular: </a:t>
            </a:r>
            <a:r>
              <a:rPr lang="en-GB" sz="1200" dirty="0" smtClean="0">
                <a:solidFill>
                  <a:schemeClr val="tx1"/>
                </a:solidFill>
                <a:latin typeface="Arial Narrow" pitchFamily="34" charset="0"/>
              </a:rPr>
              <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 Part II 'Industrial leadership': </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a:t>
            </a:r>
            <a:r>
              <a:rPr lang="en-GB" sz="1200" dirty="0" smtClean="0">
                <a:solidFill>
                  <a:schemeClr val="tx1"/>
                </a:solidFill>
                <a:latin typeface="Arial Narrow" pitchFamily="34" charset="0"/>
                <a:hlinkClick r:id="rId5"/>
              </a:rPr>
              <a:t>Innovation in SMEs</a:t>
            </a:r>
            <a:r>
              <a:rPr lang="en-GB" sz="1200" dirty="0" smtClean="0">
                <a:solidFill>
                  <a:schemeClr val="tx1"/>
                </a:solidFill>
                <a:latin typeface="Arial Narrow" pitchFamily="34" charset="0"/>
              </a:rPr>
              <a:t> (including the </a:t>
            </a:r>
            <a:r>
              <a:rPr lang="en-GB" sz="1200" dirty="0" smtClean="0">
                <a:solidFill>
                  <a:schemeClr val="tx1"/>
                </a:solidFill>
                <a:latin typeface="Arial Narrow" pitchFamily="34" charset="0"/>
                <a:hlinkClick r:id="rId6"/>
              </a:rPr>
              <a:t>European IPR Helpdesk</a:t>
            </a:r>
            <a:r>
              <a:rPr lang="en-GB" sz="1200" dirty="0" smtClean="0">
                <a:solidFill>
                  <a:schemeClr val="tx1"/>
                </a:solidFill>
                <a:latin typeface="Arial Narrow" pitchFamily="34" charset="0"/>
              </a:rPr>
              <a:t>)</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-The Sustainable Industry Low Carbon Scheme (SILC II)</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 part of the </a:t>
            </a:r>
            <a:r>
              <a:rPr lang="en-GB" sz="1200" dirty="0" smtClean="0">
                <a:solidFill>
                  <a:schemeClr val="tx1"/>
                </a:solidFill>
                <a:latin typeface="Arial Narrow" pitchFamily="34" charset="0"/>
                <a:hlinkClick r:id="rId7"/>
              </a:rPr>
              <a:t>Leadership in Enabling and Industrial </a:t>
            </a:r>
            <a:r>
              <a:rPr lang="en-GB" sz="1200" dirty="0" err="1" smtClean="0">
                <a:solidFill>
                  <a:schemeClr val="tx1"/>
                </a:solidFill>
                <a:latin typeface="Arial Narrow" pitchFamily="34" charset="0"/>
                <a:hlinkClick r:id="rId7"/>
              </a:rPr>
              <a:t>Technol</a:t>
            </a:r>
            <a:r>
              <a:rPr lang="en-GB" sz="1200" dirty="0" smtClean="0">
                <a:solidFill>
                  <a:schemeClr val="tx1"/>
                </a:solidFill>
                <a:latin typeface="Arial Narrow" pitchFamily="34" charset="0"/>
              </a:rPr>
              <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 Part III 'Societal challenges': </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a:t>
            </a:r>
            <a:r>
              <a:rPr lang="en-GB" sz="1200" dirty="0" smtClean="0">
                <a:solidFill>
                  <a:schemeClr val="tx1"/>
                </a:solidFill>
                <a:latin typeface="Arial Narrow" pitchFamily="34" charset="0"/>
                <a:hlinkClick r:id="rId8"/>
              </a:rPr>
              <a:t>The Energy Efficiency part of the challenge ‘Secure, Clean and Efficient Energy’</a:t>
            </a:r>
            <a:r>
              <a:rPr lang="en-GB" sz="1200" dirty="0" smtClean="0">
                <a:solidFill>
                  <a:schemeClr val="tx1"/>
                </a:solidFill>
                <a:latin typeface="Arial Narrow" pitchFamily="34" charset="0"/>
              </a:rPr>
              <a:t>;</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-The calls for proposals in the fields of waste, water innovation and sustainable supply of raw material under the challenge</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a:t>
            </a:r>
            <a:r>
              <a:rPr lang="en-GB" sz="1200" dirty="0" smtClean="0">
                <a:solidFill>
                  <a:schemeClr val="tx1"/>
                </a:solidFill>
                <a:latin typeface="Arial Narrow" pitchFamily="34" charset="0"/>
                <a:hlinkClick r:id="rId9"/>
              </a:rPr>
              <a:t>Climate action, Environment, Resource Efficiency and Raw Materials</a:t>
            </a:r>
            <a:r>
              <a:rPr lang="en-GB" sz="1200" dirty="0" smtClean="0">
                <a:solidFill>
                  <a:schemeClr val="tx1"/>
                </a:solidFill>
                <a:latin typeface="Arial Narrow" pitchFamily="34" charset="0"/>
              </a:rPr>
              <a:t>’</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 The SME instrument</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a:t>
            </a:r>
            <a:r>
              <a:rPr lang="en-GB" sz="1200" dirty="0" smtClean="0">
                <a:solidFill>
                  <a:schemeClr val="tx1"/>
                </a:solidFill>
              </a:rPr>
              <a:t/>
            </a:r>
            <a:br>
              <a:rPr lang="en-GB" sz="1200" dirty="0" smtClean="0">
                <a:solidFill>
                  <a:schemeClr val="tx1"/>
                </a:solidFill>
              </a:rPr>
            </a:br>
            <a:r>
              <a:rPr lang="en-GB" sz="1200" dirty="0" smtClean="0">
                <a:solidFill>
                  <a:schemeClr val="tx1"/>
                </a:solidFill>
                <a:latin typeface="Arial Narrow" pitchFamily="34" charset="0"/>
              </a:rPr>
              <a:t>Part of </a:t>
            </a:r>
            <a:r>
              <a:rPr lang="en-GB" sz="1200" dirty="0" smtClean="0">
                <a:solidFill>
                  <a:schemeClr val="tx1"/>
                </a:solidFill>
                <a:latin typeface="Arial Narrow" pitchFamily="34" charset="0"/>
                <a:hlinkClick r:id="rId10"/>
              </a:rPr>
              <a:t>the EU programme for the Environment and Climate action (LIFE)</a:t>
            </a:r>
            <a:r>
              <a:rPr lang="en-GB" sz="1200" dirty="0" smtClean="0">
                <a:solidFill>
                  <a:schemeClr val="tx1"/>
                </a:solidFill>
                <a:latin typeface="Arial Narrow" pitchFamily="34" charset="0"/>
              </a:rPr>
              <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Part of the </a:t>
            </a:r>
            <a:r>
              <a:rPr lang="en-GB" sz="1200" dirty="0" smtClean="0">
                <a:solidFill>
                  <a:schemeClr val="tx1"/>
                </a:solidFill>
                <a:latin typeface="Arial Narrow" pitchFamily="34" charset="0"/>
                <a:hlinkClick r:id="rId11"/>
              </a:rPr>
              <a:t>European Maritime and Fisheries Fund (EMFF)</a:t>
            </a:r>
            <a:r>
              <a:rPr lang="en-GB" sz="1200" dirty="0" smtClean="0">
                <a:solidFill>
                  <a:schemeClr val="tx1"/>
                </a:solidFill>
                <a:latin typeface="Arial Narrow" pitchFamily="34" charset="0"/>
              </a:rPr>
              <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
            </a:r>
            <a:br>
              <a:rPr lang="en-GB" sz="1200" dirty="0" smtClean="0">
                <a:solidFill>
                  <a:schemeClr val="tx1"/>
                </a:solidFill>
                <a:latin typeface="Arial Narrow" pitchFamily="34" charset="0"/>
              </a:rPr>
            </a:br>
            <a:r>
              <a:rPr lang="en-GB" sz="1200" dirty="0" smtClean="0">
                <a:solidFill>
                  <a:schemeClr val="tx1"/>
                </a:solidFill>
                <a:latin typeface="Arial Narrow" pitchFamily="34" charset="0"/>
              </a:rPr>
              <a:t>The legacy of the </a:t>
            </a:r>
            <a:r>
              <a:rPr lang="en-GB" sz="1200" dirty="0" smtClean="0">
                <a:solidFill>
                  <a:schemeClr val="tx1"/>
                </a:solidFill>
                <a:latin typeface="Arial Narrow" pitchFamily="34" charset="0"/>
                <a:hlinkClick r:id="rId12"/>
              </a:rPr>
              <a:t>Intelligent Energy – Europe</a:t>
            </a:r>
            <a:r>
              <a:rPr lang="en-GB" sz="1200" dirty="0" smtClean="0">
                <a:solidFill>
                  <a:schemeClr val="tx1"/>
                </a:solidFill>
                <a:latin typeface="Arial Narrow" pitchFamily="34" charset="0"/>
              </a:rPr>
              <a:t> programme and the </a:t>
            </a:r>
            <a:r>
              <a:rPr lang="en-GB" sz="1200" dirty="0" smtClean="0">
                <a:solidFill>
                  <a:schemeClr val="tx1"/>
                </a:solidFill>
                <a:latin typeface="Arial Narrow" pitchFamily="34" charset="0"/>
                <a:hlinkClick r:id="rId13"/>
              </a:rPr>
              <a:t>Eco-innovation</a:t>
            </a:r>
            <a:r>
              <a:rPr lang="en-GB" sz="1200" dirty="0" smtClean="0">
                <a:solidFill>
                  <a:schemeClr val="tx1"/>
                </a:solidFill>
                <a:latin typeface="Arial Narrow" pitchFamily="34" charset="0"/>
              </a:rPr>
              <a:t> initiative</a:t>
            </a:r>
            <a:br>
              <a:rPr lang="en-GB" sz="1200" dirty="0" smtClean="0">
                <a:solidFill>
                  <a:schemeClr val="tx1"/>
                </a:solidFill>
                <a:latin typeface="Arial Narrow" pitchFamily="34" charset="0"/>
              </a:rPr>
            </a:br>
            <a:r>
              <a:rPr lang="fr-BE" sz="2400" dirty="0" smtClean="0">
                <a:solidFill>
                  <a:schemeClr val="bg2">
                    <a:lumMod val="25000"/>
                  </a:schemeClr>
                </a:solidFill>
                <a:latin typeface="Arial" panose="020B0604020202020204" pitchFamily="34" charset="0"/>
                <a:cs typeface="Arial" panose="020B0604020202020204" pitchFamily="34" charset="0"/>
              </a:rPr>
              <a:t/>
            </a:r>
            <a:br>
              <a:rPr lang="fr-BE" sz="2400" dirty="0" smtClean="0">
                <a:solidFill>
                  <a:schemeClr val="bg2">
                    <a:lumMod val="25000"/>
                  </a:schemeClr>
                </a:solidFill>
                <a:latin typeface="Arial" panose="020B0604020202020204" pitchFamily="34" charset="0"/>
                <a:cs typeface="Arial" panose="020B0604020202020204" pitchFamily="34" charset="0"/>
              </a:rPr>
            </a:br>
            <a:r>
              <a:rPr lang="fr-BE" sz="2400" dirty="0" smtClean="0">
                <a:solidFill>
                  <a:schemeClr val="bg2">
                    <a:lumMod val="25000"/>
                  </a:schemeClr>
                </a:solidFill>
                <a:latin typeface="Arial" panose="020B0604020202020204" pitchFamily="34" charset="0"/>
                <a:cs typeface="Arial" panose="020B0604020202020204" pitchFamily="34" charset="0"/>
              </a:rPr>
              <a:t>	</a:t>
            </a:r>
            <a:endParaRPr lang="en-GB" sz="1600" b="0" dirty="0">
              <a:solidFill>
                <a:schemeClr val="tx1"/>
              </a:solidFill>
              <a:latin typeface="Arial Narrow" pitchFamily="34" charset="0"/>
              <a:cs typeface="Arial" pitchFamily="34" charset="0"/>
            </a:endParaRPr>
          </a:p>
        </p:txBody>
      </p:sp>
      <p:pic>
        <p:nvPicPr>
          <p:cNvPr id="4" name="Picture 3" descr="drap_cmyk.jpg"/>
          <p:cNvPicPr>
            <a:picLocks noChangeAspect="1"/>
          </p:cNvPicPr>
          <p:nvPr/>
        </p:nvPicPr>
        <p:blipFill>
          <a:blip r:embed="rId14"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15" cstate="print"/>
          <a:stretch>
            <a:fillRect/>
          </a:stretch>
        </p:blipFill>
        <p:spPr>
          <a:xfrm>
            <a:off x="7086600" y="304800"/>
            <a:ext cx="1447800" cy="840116"/>
          </a:xfrm>
          <a:prstGeom prst="rect">
            <a:avLst/>
          </a:prstGeom>
        </p:spPr>
      </p:pic>
      <p:sp>
        <p:nvSpPr>
          <p:cNvPr id="6" name="Title 1"/>
          <p:cNvSpPr txBox="1">
            <a:spLocks/>
          </p:cNvSpPr>
          <p:nvPr/>
        </p:nvSpPr>
        <p:spPr>
          <a:xfrm>
            <a:off x="533400" y="11430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
        <p:nvSpPr>
          <p:cNvPr id="12" name="Rectangle 11"/>
          <p:cNvSpPr/>
          <p:nvPr/>
        </p:nvSpPr>
        <p:spPr>
          <a:xfrm>
            <a:off x="228600" y="1143000"/>
            <a:ext cx="7924800" cy="1323439"/>
          </a:xfrm>
          <a:prstGeom prst="rect">
            <a:avLst/>
          </a:prstGeom>
        </p:spPr>
        <p:txBody>
          <a:bodyPr wrap="square">
            <a:spAutoFit/>
          </a:bodyPr>
          <a:lstStyle/>
          <a:p>
            <a:r>
              <a:rPr lang="en-GB" sz="2000" b="1" dirty="0" smtClean="0">
                <a:latin typeface="Arial Narrow" pitchFamily="34" charset="0"/>
              </a:rPr>
              <a:t>	Executive Agency for Small and Medium-sized Enterprises (EASME)</a:t>
            </a:r>
          </a:p>
          <a:p>
            <a:endParaRPr lang="en-US" sz="2000" b="1" dirty="0" smtClean="0">
              <a:latin typeface="Arial Narrow" pitchFamily="34" charset="0"/>
            </a:endParaRPr>
          </a:p>
          <a:p>
            <a:endParaRPr lang="en-GB" sz="2000" b="1" dirty="0" smtClean="0">
              <a:latin typeface="Arial Narrow" pitchFamily="34" charset="0"/>
            </a:endParaRPr>
          </a:p>
          <a:p>
            <a:r>
              <a:rPr lang="en-GB" sz="2000" b="1" dirty="0" smtClean="0">
                <a:latin typeface="Arial Narrow" pitchFamily="34" charset="0"/>
              </a:rPr>
              <a:t> </a:t>
            </a:r>
            <a:endParaRPr lang="en-GB" sz="2000" dirty="0">
              <a:latin typeface="Arial Narrow" pitchFamily="34" charset="0"/>
            </a:endParaRPr>
          </a:p>
        </p:txBody>
      </p:sp>
    </p:spTree>
    <p:extLst>
      <p:ext uri="{BB962C8B-B14F-4D97-AF65-F5344CB8AC3E}">
        <p14:creationId xmlns:p14="http://schemas.microsoft.com/office/powerpoint/2010/main" xmlns="" val="399012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943600"/>
            <a:ext cx="8610600" cy="762000"/>
          </a:xfrm>
        </p:spPr>
        <p:txBody>
          <a:bodyPr>
            <a:normAutofit/>
          </a:bodyPr>
          <a:lstStyle/>
          <a:p>
            <a:pPr algn="ctr"/>
            <a:endParaRPr lang="ro-RO" sz="1000" dirty="0" smtClean="0">
              <a:latin typeface="Arial" pitchFamily="34" charset="0"/>
              <a:cs typeface="Arial" pitchFamily="34" charset="0"/>
            </a:endParaRPr>
          </a:p>
          <a:p>
            <a:pPr algn="ctr"/>
            <a:r>
              <a:rPr lang="en-US" sz="1000" i="1" dirty="0" err="1" smtClean="0">
                <a:solidFill>
                  <a:schemeClr val="accent1">
                    <a:lumMod val="75000"/>
                  </a:schemeClr>
                </a:solidFill>
                <a:latin typeface="Arial" pitchFamily="34" charset="0"/>
                <a:cs typeface="Arial" pitchFamily="34" charset="0"/>
              </a:rPr>
              <a:t>Forumul</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Inovarii</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Bucuresti</a:t>
            </a:r>
            <a:r>
              <a:rPr lang="en-US" sz="1000" i="1" dirty="0" smtClean="0">
                <a:solidFill>
                  <a:schemeClr val="accent1">
                    <a:lumMod val="75000"/>
                  </a:schemeClr>
                </a:solidFill>
                <a:latin typeface="Arial" pitchFamily="34" charset="0"/>
                <a:cs typeface="Arial" pitchFamily="34" charset="0"/>
              </a:rPr>
              <a:t> 16 </a:t>
            </a:r>
            <a:r>
              <a:rPr lang="en-US" sz="1000" i="1" dirty="0" err="1" smtClean="0">
                <a:solidFill>
                  <a:schemeClr val="accent1">
                    <a:lumMod val="75000"/>
                  </a:schemeClr>
                </a:solidFill>
                <a:latin typeface="Arial" pitchFamily="34" charset="0"/>
                <a:cs typeface="Arial" pitchFamily="34" charset="0"/>
              </a:rPr>
              <a:t>octombrie</a:t>
            </a:r>
            <a:r>
              <a:rPr lang="en-US" sz="1000" i="1" dirty="0" smtClean="0">
                <a:solidFill>
                  <a:schemeClr val="accent1">
                    <a:lumMod val="75000"/>
                  </a:schemeClr>
                </a:solidFill>
                <a:latin typeface="Arial" pitchFamily="34" charset="0"/>
                <a:cs typeface="Arial" pitchFamily="34" charset="0"/>
              </a:rPr>
              <a:t> </a:t>
            </a:r>
            <a:r>
              <a:rPr lang="ro-RO" sz="1000" i="1" dirty="0" smtClean="0">
                <a:solidFill>
                  <a:schemeClr val="accent1">
                    <a:lumMod val="75000"/>
                  </a:schemeClr>
                </a:solidFill>
                <a:latin typeface="Arial" pitchFamily="34" charset="0"/>
                <a:cs typeface="Arial" pitchFamily="34" charset="0"/>
              </a:rPr>
              <a:t>2014</a:t>
            </a:r>
            <a:r>
              <a:rPr lang="en-US" sz="1000" i="1" dirty="0" smtClean="0">
                <a:solidFill>
                  <a:schemeClr val="accent1">
                    <a:lumMod val="75000"/>
                  </a:schemeClr>
                </a:solidFill>
                <a:latin typeface="Arial" pitchFamily="34" charset="0"/>
                <a:cs typeface="Arial" pitchFamily="34" charset="0"/>
              </a:rPr>
              <a:t> </a:t>
            </a:r>
          </a:p>
        </p:txBody>
      </p:sp>
      <p:sp>
        <p:nvSpPr>
          <p:cNvPr id="2" name="Title 1"/>
          <p:cNvSpPr>
            <a:spLocks noGrp="1"/>
          </p:cNvSpPr>
          <p:nvPr>
            <p:ph type="ctrTitle"/>
          </p:nvPr>
        </p:nvSpPr>
        <p:spPr>
          <a:xfrm>
            <a:off x="228600" y="1905000"/>
            <a:ext cx="8305800" cy="3962400"/>
          </a:xfrm>
        </p:spPr>
        <p:txBody>
          <a:bodyPr/>
          <a:lstStyle/>
          <a:p>
            <a:pPr marL="0" indent="0">
              <a:lnSpc>
                <a:spcPts val="2600"/>
              </a:lnSpc>
              <a:buNone/>
            </a:pPr>
            <a:r>
              <a:rPr lang="en-US" sz="1800" b="0" dirty="0" smtClean="0">
                <a:solidFill>
                  <a:schemeClr val="tx1"/>
                </a:solidFill>
                <a:latin typeface="Arial Narrow" pitchFamily="34" charset="0"/>
              </a:rPr>
              <a:t>- </a:t>
            </a:r>
            <a:r>
              <a:rPr lang="en-GB" sz="1800" b="0" dirty="0" smtClean="0">
                <a:latin typeface="Arial Narrow" pitchFamily="34" charset="0"/>
              </a:rPr>
              <a:t>Improve access to risk finance by early-stage </a:t>
            </a:r>
            <a:r>
              <a:rPr lang="en-GB" sz="1800" b="0" dirty="0" smtClean="0">
                <a:solidFill>
                  <a:schemeClr val="accent6">
                    <a:lumMod val="75000"/>
                  </a:schemeClr>
                </a:solidFill>
                <a:latin typeface="Arial Narrow" pitchFamily="34" charset="0"/>
              </a:rPr>
              <a:t>RDI-driven SMEs (and small midcaps)</a:t>
            </a:r>
            <a:r>
              <a:rPr lang="en-GB" sz="1800" b="0" dirty="0" smtClean="0">
                <a:latin typeface="Arial Narrow" pitchFamily="34" charset="0"/>
              </a:rPr>
              <a:t> located in Member States or in Horizon 2020 Associated Countries</a:t>
            </a:r>
            <a:br>
              <a:rPr lang="en-GB" sz="1800" b="0" dirty="0" smtClean="0">
                <a:latin typeface="Arial Narrow" pitchFamily="34" charset="0"/>
              </a:rPr>
            </a:br>
            <a:r>
              <a:rPr lang="en-GB" sz="1800" b="0" dirty="0" smtClean="0">
                <a:latin typeface="Arial Narrow" pitchFamily="34" charset="0"/>
              </a:rPr>
              <a:t>- </a:t>
            </a:r>
            <a:r>
              <a:rPr lang="en-GB" sz="1800" b="0" dirty="0" smtClean="0">
                <a:solidFill>
                  <a:schemeClr val="accent6">
                    <a:lumMod val="75000"/>
                  </a:schemeClr>
                </a:solidFill>
                <a:latin typeface="Arial Narrow" pitchFamily="34" charset="0"/>
              </a:rPr>
              <a:t>Support early-stage risk capital funds (via EIF)</a:t>
            </a:r>
            <a:r>
              <a:rPr lang="en-GB" sz="1800" b="0" dirty="0" smtClean="0">
                <a:solidFill>
                  <a:schemeClr val="tx1">
                    <a:lumMod val="75000"/>
                    <a:lumOff val="25000"/>
                  </a:schemeClr>
                </a:solidFill>
                <a:latin typeface="Arial Narrow" pitchFamily="34" charset="0"/>
              </a:rPr>
              <a:t> </a:t>
            </a:r>
            <a:r>
              <a:rPr lang="en-GB" sz="1800" b="0" dirty="0" smtClean="0">
                <a:latin typeface="Arial Narrow" pitchFamily="34" charset="0"/>
              </a:rPr>
              <a:t>that invest, on a predominantly cross-border basis, in individual enterprises. </a:t>
            </a:r>
            <a:br>
              <a:rPr lang="en-GB" sz="1800" b="0" dirty="0" smtClean="0">
                <a:latin typeface="Arial Narrow" pitchFamily="34" charset="0"/>
              </a:rPr>
            </a:br>
            <a:r>
              <a:rPr lang="en-GB" sz="1800" b="0" dirty="0" smtClean="0">
                <a:latin typeface="Arial Narrow" pitchFamily="34" charset="0"/>
              </a:rPr>
              <a:t>- </a:t>
            </a:r>
            <a:r>
              <a:rPr lang="en-GB" sz="1800" b="0" dirty="0" smtClean="0">
                <a:solidFill>
                  <a:schemeClr val="accent6">
                    <a:lumMod val="75000"/>
                  </a:schemeClr>
                </a:solidFill>
                <a:latin typeface="Arial Narrow" pitchFamily="34" charset="0"/>
              </a:rPr>
              <a:t>COSME programme's Equity Facility for Growth (EFG) complements this facility by focusing on growth-stage SMEs.</a:t>
            </a:r>
            <a:br>
              <a:rPr lang="en-GB" sz="1800" b="0" dirty="0" smtClean="0">
                <a:solidFill>
                  <a:schemeClr val="accent6">
                    <a:lumMod val="75000"/>
                  </a:schemeClr>
                </a:solidFill>
                <a:latin typeface="Arial Narrow" pitchFamily="34" charset="0"/>
              </a:rPr>
            </a:br>
            <a:r>
              <a:rPr lang="en-GB" sz="1800" b="0" dirty="0" smtClean="0">
                <a:solidFill>
                  <a:schemeClr val="accent6">
                    <a:lumMod val="75000"/>
                  </a:schemeClr>
                </a:solidFill>
                <a:latin typeface="Arial Narrow" pitchFamily="34" charset="0"/>
              </a:rPr>
              <a:t>- </a:t>
            </a:r>
            <a:r>
              <a:rPr lang="en-GB" sz="1800" b="0" dirty="0" smtClean="0">
                <a:latin typeface="Arial Narrow" pitchFamily="34" charset="0"/>
              </a:rPr>
              <a:t>Pro-rata funding for </a:t>
            </a:r>
            <a:r>
              <a:rPr lang="en-GB" sz="1800" b="0" dirty="0" smtClean="0">
                <a:solidFill>
                  <a:schemeClr val="accent6">
                    <a:lumMod val="75000"/>
                  </a:schemeClr>
                </a:solidFill>
                <a:latin typeface="Arial Narrow" pitchFamily="34" charset="0"/>
              </a:rPr>
              <a:t>multistage funds </a:t>
            </a:r>
            <a:br>
              <a:rPr lang="en-GB" sz="1800" b="0" dirty="0" smtClean="0">
                <a:solidFill>
                  <a:schemeClr val="accent6">
                    <a:lumMod val="75000"/>
                  </a:schemeClr>
                </a:solidFill>
                <a:latin typeface="Arial Narrow" pitchFamily="34" charset="0"/>
              </a:rPr>
            </a:br>
            <a:r>
              <a:rPr lang="en-GB" sz="1800" b="0" dirty="0" smtClean="0">
                <a:solidFill>
                  <a:schemeClr val="accent6">
                    <a:lumMod val="75000"/>
                  </a:schemeClr>
                </a:solidFill>
                <a:latin typeface="Arial Narrow" pitchFamily="34" charset="0"/>
              </a:rPr>
              <a:t>- </a:t>
            </a:r>
            <a:r>
              <a:rPr lang="en-GB" sz="1800" b="0" dirty="0" smtClean="0">
                <a:latin typeface="Arial Narrow" pitchFamily="34" charset="0"/>
              </a:rPr>
              <a:t>With </a:t>
            </a:r>
            <a:r>
              <a:rPr lang="en-GB" sz="1800" b="0" dirty="0" smtClean="0">
                <a:solidFill>
                  <a:schemeClr val="accent6">
                    <a:lumMod val="75000"/>
                  </a:schemeClr>
                </a:solidFill>
                <a:latin typeface="Arial Narrow" pitchFamily="34" charset="0"/>
              </a:rPr>
              <a:t>EU financial contribution ca. €0.4 </a:t>
            </a:r>
            <a:r>
              <a:rPr lang="en-GB" sz="1800" b="0" dirty="0" err="1" smtClean="0">
                <a:solidFill>
                  <a:schemeClr val="accent6">
                    <a:lumMod val="75000"/>
                  </a:schemeClr>
                </a:solidFill>
                <a:latin typeface="Arial Narrow" pitchFamily="34" charset="0"/>
              </a:rPr>
              <a:t>bn</a:t>
            </a:r>
            <a:r>
              <a:rPr lang="en-GB" sz="1800" b="0" dirty="0" smtClean="0">
                <a:latin typeface="Arial Narrow" pitchFamily="34" charset="0"/>
              </a:rPr>
              <a:t> (2014-2020), leverage effect expected of at least 5 (i.e. total investments of VC funds supported of at least </a:t>
            </a:r>
            <a:r>
              <a:rPr lang="en-GB" sz="1800" b="0" dirty="0" smtClean="0">
                <a:solidFill>
                  <a:schemeClr val="accent6">
                    <a:lumMod val="75000"/>
                  </a:schemeClr>
                </a:solidFill>
                <a:latin typeface="Arial Narrow" pitchFamily="34" charset="0"/>
              </a:rPr>
              <a:t>€2 </a:t>
            </a:r>
            <a:r>
              <a:rPr lang="en-GB" sz="1800" b="0" dirty="0" err="1" smtClean="0">
                <a:solidFill>
                  <a:schemeClr val="accent6">
                    <a:lumMod val="75000"/>
                  </a:schemeClr>
                </a:solidFill>
                <a:latin typeface="Arial Narrow" pitchFamily="34" charset="0"/>
              </a:rPr>
              <a:t>bn</a:t>
            </a:r>
            <a:r>
              <a:rPr lang="en-GB" sz="1800" b="0" dirty="0" smtClean="0">
                <a:solidFill>
                  <a:schemeClr val="tx1"/>
                </a:solidFill>
                <a:latin typeface="Arial Narrow" pitchFamily="34" charset="0"/>
              </a:rPr>
              <a:t>)</a:t>
            </a:r>
            <a:br>
              <a:rPr lang="en-GB" sz="1800" b="0" dirty="0" smtClean="0">
                <a:solidFill>
                  <a:schemeClr val="tx1"/>
                </a:solidFill>
                <a:latin typeface="Arial Narrow" pitchFamily="34" charset="0"/>
              </a:rPr>
            </a:br>
            <a:r>
              <a:rPr lang="en-GB" sz="1800" b="0" dirty="0" smtClean="0">
                <a:solidFill>
                  <a:schemeClr val="tx1"/>
                </a:solidFill>
                <a:latin typeface="Arial Narrow" pitchFamily="34" charset="0"/>
              </a:rPr>
              <a:t>- </a:t>
            </a:r>
            <a:r>
              <a:rPr lang="en-GB" sz="1800" b="0" dirty="0" smtClean="0">
                <a:latin typeface="Arial Narrow" pitchFamily="34" charset="0"/>
              </a:rPr>
              <a:t>Signature and launch foreseen </a:t>
            </a:r>
            <a:r>
              <a:rPr lang="en-GB" sz="1800" b="0" dirty="0" smtClean="0">
                <a:solidFill>
                  <a:schemeClr val="accent6">
                    <a:lumMod val="75000"/>
                  </a:schemeClr>
                </a:solidFill>
                <a:latin typeface="Arial Narrow" pitchFamily="34" charset="0"/>
              </a:rPr>
              <a:t>by end-2014.</a:t>
            </a:r>
            <a:br>
              <a:rPr lang="en-GB" sz="1800" b="0" dirty="0" smtClean="0">
                <a:solidFill>
                  <a:schemeClr val="accent6">
                    <a:lumMod val="75000"/>
                  </a:schemeClr>
                </a:solidFill>
                <a:latin typeface="Arial Narrow" pitchFamily="34" charset="0"/>
              </a:rPr>
            </a:br>
            <a:r>
              <a:rPr lang="en-GB" sz="1800" b="0" dirty="0" smtClean="0">
                <a:solidFill>
                  <a:schemeClr val="accent6">
                    <a:lumMod val="75000"/>
                  </a:schemeClr>
                </a:solidFill>
                <a:latin typeface="Arial Narrow" pitchFamily="34" charset="0"/>
              </a:rPr>
              <a:t/>
            </a:r>
            <a:br>
              <a:rPr lang="en-GB" sz="1800" b="0" dirty="0" smtClean="0">
                <a:solidFill>
                  <a:schemeClr val="accent6">
                    <a:lumMod val="75000"/>
                  </a:schemeClr>
                </a:solidFill>
                <a:latin typeface="Arial Narrow" pitchFamily="34" charset="0"/>
              </a:rPr>
            </a:br>
            <a:r>
              <a:rPr lang="en-GB" sz="1800" dirty="0" smtClean="0">
                <a:solidFill>
                  <a:schemeClr val="tx1"/>
                </a:solidFill>
                <a:latin typeface="Arial Narrow" pitchFamily="34" charset="0"/>
              </a:rPr>
              <a:t>MEN </a:t>
            </a:r>
            <a:r>
              <a:rPr lang="en-GB" sz="1800" dirty="0" err="1" smtClean="0">
                <a:solidFill>
                  <a:schemeClr val="tx1"/>
                </a:solidFill>
                <a:latin typeface="Arial Narrow" pitchFamily="34" charset="0"/>
              </a:rPr>
              <a:t>va</a:t>
            </a:r>
            <a:r>
              <a:rPr lang="en-GB" sz="1800" dirty="0" smtClean="0">
                <a:solidFill>
                  <a:schemeClr val="tx1"/>
                </a:solidFill>
                <a:latin typeface="Arial Narrow" pitchFamily="34" charset="0"/>
              </a:rPr>
              <a:t> </a:t>
            </a:r>
            <a:r>
              <a:rPr lang="en-GB" sz="1800" dirty="0" err="1" smtClean="0">
                <a:solidFill>
                  <a:schemeClr val="tx1"/>
                </a:solidFill>
                <a:latin typeface="Arial Narrow" pitchFamily="34" charset="0"/>
              </a:rPr>
              <a:t>organiza</a:t>
            </a:r>
            <a:r>
              <a:rPr lang="en-GB" sz="1800" dirty="0" smtClean="0">
                <a:solidFill>
                  <a:schemeClr val="tx1"/>
                </a:solidFill>
                <a:latin typeface="Arial Narrow" pitchFamily="34" charset="0"/>
              </a:rPr>
              <a:t> un </a:t>
            </a:r>
            <a:r>
              <a:rPr lang="en-GB" sz="1800" dirty="0" err="1" smtClean="0">
                <a:solidFill>
                  <a:schemeClr val="tx1"/>
                </a:solidFill>
                <a:latin typeface="Arial Narrow" pitchFamily="34" charset="0"/>
              </a:rPr>
              <a:t>eveniment</a:t>
            </a:r>
            <a:r>
              <a:rPr lang="en-GB" sz="1800" dirty="0" smtClean="0">
                <a:solidFill>
                  <a:schemeClr val="tx1"/>
                </a:solidFill>
                <a:latin typeface="Arial Narrow" pitchFamily="34" charset="0"/>
              </a:rPr>
              <a:t> cu </a:t>
            </a:r>
            <a:r>
              <a:rPr lang="en-GB" sz="1800" dirty="0" err="1" smtClean="0">
                <a:solidFill>
                  <a:schemeClr val="tx1"/>
                </a:solidFill>
                <a:latin typeface="Arial Narrow" pitchFamily="34" charset="0"/>
              </a:rPr>
              <a:t>reprezentantii</a:t>
            </a:r>
            <a:r>
              <a:rPr lang="en-GB" sz="1800" dirty="0" smtClean="0">
                <a:solidFill>
                  <a:schemeClr val="tx1"/>
                </a:solidFill>
                <a:latin typeface="Arial Narrow" pitchFamily="34" charset="0"/>
              </a:rPr>
              <a:t> EIB la </a:t>
            </a:r>
            <a:r>
              <a:rPr lang="en-GB" sz="1800" dirty="0" err="1" smtClean="0">
                <a:solidFill>
                  <a:schemeClr val="tx1"/>
                </a:solidFill>
                <a:latin typeface="Arial Narrow" pitchFamily="34" charset="0"/>
              </a:rPr>
              <a:t>Bucuresti</a:t>
            </a:r>
            <a:r>
              <a:rPr lang="en-GB" sz="1800" dirty="0" smtClean="0">
                <a:solidFill>
                  <a:schemeClr val="tx1"/>
                </a:solidFill>
                <a:latin typeface="Arial Narrow" pitchFamily="34" charset="0"/>
              </a:rPr>
              <a:t> in </a:t>
            </a:r>
            <a:r>
              <a:rPr lang="en-GB" sz="1800" dirty="0" err="1" smtClean="0">
                <a:solidFill>
                  <a:schemeClr val="tx1"/>
                </a:solidFill>
                <a:latin typeface="Arial Narrow" pitchFamily="34" charset="0"/>
              </a:rPr>
              <a:t>Martie-Aprrilie</a:t>
            </a:r>
            <a:r>
              <a:rPr lang="en-GB" sz="1800" dirty="0" smtClean="0">
                <a:solidFill>
                  <a:schemeClr val="tx1"/>
                </a:solidFill>
                <a:latin typeface="Arial Narrow" pitchFamily="34" charset="0"/>
              </a:rPr>
              <a:t> 2015!</a:t>
            </a:r>
            <a:r>
              <a:rPr lang="en-GB" sz="1800" b="0" dirty="0" smtClean="0">
                <a:solidFill>
                  <a:schemeClr val="accent6">
                    <a:lumMod val="75000"/>
                  </a:schemeClr>
                </a:solidFill>
                <a:latin typeface="Arial Narrow" pitchFamily="34" charset="0"/>
              </a:rPr>
              <a:t/>
            </a:r>
            <a:br>
              <a:rPr lang="en-GB" sz="1800" b="0" dirty="0" smtClean="0">
                <a:solidFill>
                  <a:schemeClr val="accent6">
                    <a:lumMod val="75000"/>
                  </a:schemeClr>
                </a:solidFill>
                <a:latin typeface="Arial Narrow" pitchFamily="34" charset="0"/>
              </a:rPr>
            </a:br>
            <a:endParaRPr lang="en-GB" sz="1800" b="0" dirty="0">
              <a:solidFill>
                <a:schemeClr val="tx1"/>
              </a:solidFill>
              <a:latin typeface="Arial Narrow"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143000"/>
            <a:ext cx="8153400" cy="4408159"/>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10" name="Rectangle 9"/>
          <p:cNvSpPr/>
          <p:nvPr/>
        </p:nvSpPr>
        <p:spPr>
          <a:xfrm>
            <a:off x="609600" y="1219200"/>
            <a:ext cx="3048000" cy="461665"/>
          </a:xfrm>
          <a:prstGeom prst="rect">
            <a:avLst/>
          </a:prstGeom>
        </p:spPr>
        <p:txBody>
          <a:bodyPr wrap="square">
            <a:spAutoFit/>
          </a:bodyPr>
          <a:lstStyle/>
          <a:p>
            <a:r>
              <a:rPr lang="en-US" sz="2400" b="1" dirty="0" smtClean="0">
                <a:latin typeface="Arial Narrow" pitchFamily="34" charset="0"/>
              </a:rPr>
              <a:t> </a:t>
            </a:r>
            <a:endParaRPr lang="en-GB" sz="2400" b="1" dirty="0">
              <a:latin typeface="Arial Narrow" pitchFamily="34" charset="0"/>
            </a:endParaRPr>
          </a:p>
        </p:txBody>
      </p:sp>
      <p:pic>
        <p:nvPicPr>
          <p:cNvPr id="12" name="Picture 2" descr="image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0904" y="1066800"/>
            <a:ext cx="1915954"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p:nvSpPr>
        <p:spPr>
          <a:xfrm>
            <a:off x="2743200" y="1295400"/>
            <a:ext cx="3799438" cy="369332"/>
          </a:xfrm>
          <a:prstGeom prst="rect">
            <a:avLst/>
          </a:prstGeom>
        </p:spPr>
        <p:txBody>
          <a:bodyPr wrap="none">
            <a:spAutoFit/>
          </a:bodyPr>
          <a:lstStyle/>
          <a:p>
            <a:r>
              <a:rPr lang="en-US" b="1" dirty="0" smtClean="0">
                <a:latin typeface="Arial Narrow" pitchFamily="34" charset="0"/>
              </a:rPr>
              <a:t>Horizon 2020 Early-Stage Equity Facility</a:t>
            </a:r>
            <a:endParaRPr lang="en-GB" dirty="0">
              <a:latin typeface="Arial Narrow" pitchFamily="34" charset="0"/>
            </a:endParaRPr>
          </a:p>
        </p:txBody>
      </p:sp>
    </p:spTree>
    <p:extLst>
      <p:ext uri="{BB962C8B-B14F-4D97-AF65-F5344CB8AC3E}">
        <p14:creationId xmlns:p14="http://schemas.microsoft.com/office/powerpoint/2010/main" xmlns="" val="399012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867400"/>
            <a:ext cx="7923010" cy="838200"/>
          </a:xfrm>
        </p:spPr>
        <p:txBody>
          <a:bodyPr>
            <a:normAutofit/>
          </a:bodyPr>
          <a:lstStyle/>
          <a:p>
            <a:pPr algn="ctr"/>
            <a:r>
              <a:rPr lang="en-US" sz="1000" i="1" dirty="0" err="1" smtClean="0">
                <a:solidFill>
                  <a:schemeClr val="accent1">
                    <a:lumMod val="75000"/>
                  </a:schemeClr>
                </a:solidFill>
                <a:latin typeface="Arial" pitchFamily="34" charset="0"/>
                <a:cs typeface="Arial" pitchFamily="34" charset="0"/>
              </a:rPr>
              <a:t>Forumul</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Inovarii</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Bucuresti</a:t>
            </a:r>
            <a:r>
              <a:rPr lang="en-US" sz="1000" i="1" dirty="0" smtClean="0">
                <a:solidFill>
                  <a:schemeClr val="accent1">
                    <a:lumMod val="75000"/>
                  </a:schemeClr>
                </a:solidFill>
                <a:latin typeface="Arial" pitchFamily="34" charset="0"/>
                <a:cs typeface="Arial" pitchFamily="34" charset="0"/>
              </a:rPr>
              <a:t> 16 </a:t>
            </a:r>
            <a:r>
              <a:rPr lang="en-US" sz="1000" i="1" dirty="0" err="1" smtClean="0">
                <a:solidFill>
                  <a:schemeClr val="accent1">
                    <a:lumMod val="75000"/>
                  </a:schemeClr>
                </a:solidFill>
                <a:latin typeface="Arial" pitchFamily="34" charset="0"/>
                <a:cs typeface="Arial" pitchFamily="34" charset="0"/>
              </a:rPr>
              <a:t>octombrie</a:t>
            </a:r>
            <a:r>
              <a:rPr lang="en-US" sz="1000" i="1" dirty="0" smtClean="0">
                <a:solidFill>
                  <a:schemeClr val="accent1">
                    <a:lumMod val="75000"/>
                  </a:schemeClr>
                </a:solidFill>
                <a:latin typeface="Arial" pitchFamily="34" charset="0"/>
                <a:cs typeface="Arial" pitchFamily="34" charset="0"/>
              </a:rPr>
              <a:t> </a:t>
            </a:r>
            <a:r>
              <a:rPr lang="ro-RO" sz="1000" i="1" dirty="0" smtClean="0">
                <a:solidFill>
                  <a:schemeClr val="accent1">
                    <a:lumMod val="75000"/>
                  </a:schemeClr>
                </a:solidFill>
                <a:latin typeface="Arial" pitchFamily="34" charset="0"/>
                <a:cs typeface="Arial" pitchFamily="34" charset="0"/>
              </a:rPr>
              <a:t>2014</a:t>
            </a:r>
            <a:r>
              <a:rPr lang="en-US" sz="1000" i="1" dirty="0" smtClean="0">
                <a:solidFill>
                  <a:schemeClr val="accent1">
                    <a:lumMod val="75000"/>
                  </a:schemeClr>
                </a:solidFill>
                <a:latin typeface="Arial" pitchFamily="34" charset="0"/>
                <a:cs typeface="Arial" pitchFamily="34" charset="0"/>
              </a:rPr>
              <a:t> </a:t>
            </a:r>
          </a:p>
          <a:p>
            <a:pPr algn="ctr"/>
            <a:endParaRPr lang="ro-RO" sz="1000" dirty="0" smtClean="0">
              <a:latin typeface="Arial" pitchFamily="34" charset="0"/>
              <a:cs typeface="Arial" pitchFamily="34" charset="0"/>
            </a:endParaRPr>
          </a:p>
        </p:txBody>
      </p:sp>
      <p:sp>
        <p:nvSpPr>
          <p:cNvPr id="2" name="Title 1"/>
          <p:cNvSpPr>
            <a:spLocks noGrp="1"/>
          </p:cNvSpPr>
          <p:nvPr>
            <p:ph type="ctrTitle"/>
          </p:nvPr>
        </p:nvSpPr>
        <p:spPr>
          <a:xfrm>
            <a:off x="381000" y="1219200"/>
            <a:ext cx="8382000" cy="4267200"/>
          </a:xfrm>
        </p:spPr>
        <p:txBody>
          <a:bodyPr/>
          <a:lstStyle/>
          <a:p>
            <a:pPr lvl="7" algn="l" rtl="0">
              <a:spcBef>
                <a:spcPts val="1200"/>
              </a:spcBef>
              <a:buClr>
                <a:schemeClr val="accent6">
                  <a:lumMod val="75000"/>
                </a:schemeClr>
              </a:buClr>
              <a:buSzPct val="128000"/>
            </a:pPr>
            <a:r>
              <a:rPr lang="ro-RO" sz="2400" b="1" dirty="0" smtClean="0">
                <a:solidFill>
                  <a:schemeClr val="bg2">
                    <a:lumMod val="25000"/>
                  </a:schemeClr>
                </a:solidFill>
                <a:latin typeface="Arial" pitchFamily="34" charset="0"/>
                <a:cs typeface="Arial" pitchFamily="34" charset="0"/>
              </a:rPr>
              <a:t> </a:t>
            </a:r>
            <a:r>
              <a:rPr lang="en-US" sz="2400" b="1" dirty="0" smtClean="0">
                <a:solidFill>
                  <a:schemeClr val="bg2">
                    <a:lumMod val="25000"/>
                  </a:schemeClr>
                </a:solidFill>
                <a:latin typeface="Arial" pitchFamily="34" charset="0"/>
                <a:cs typeface="Arial" pitchFamily="34" charset="0"/>
              </a:rPr>
              <a:t>                                    </a:t>
            </a:r>
            <a:r>
              <a:rPr lang="ro-RO" sz="2400" b="1" dirty="0" smtClean="0">
                <a:solidFill>
                  <a:schemeClr val="bg2">
                    <a:lumMod val="25000"/>
                  </a:schemeClr>
                </a:solidFill>
                <a:latin typeface="Arial" pitchFamily="34" charset="0"/>
                <a:cs typeface="Arial" pitchFamily="34" charset="0"/>
              </a:rPr>
              <a:t>Adrese utile</a:t>
            </a:r>
            <a:r>
              <a:rPr lang="en-GB" sz="2400" b="1" dirty="0" smtClean="0">
                <a:solidFill>
                  <a:schemeClr val="bg2">
                    <a:lumMod val="25000"/>
                  </a:schemeClr>
                </a:solidFill>
                <a:latin typeface="Arial" pitchFamily="34" charset="0"/>
                <a:cs typeface="Arial" pitchFamily="34" charset="0"/>
              </a:rPr>
              <a:t/>
            </a:r>
            <a:br>
              <a:rPr lang="en-GB" sz="2400" b="1" dirty="0" smtClean="0">
                <a:solidFill>
                  <a:schemeClr val="bg2">
                    <a:lumMod val="25000"/>
                  </a:schemeClr>
                </a:solidFill>
                <a:latin typeface="Arial" pitchFamily="34" charset="0"/>
                <a:cs typeface="Arial" pitchFamily="34" charset="0"/>
              </a:rPr>
            </a:br>
            <a:r>
              <a:rPr lang="en-GB" sz="1600" b="1" dirty="0" smtClean="0">
                <a:solidFill>
                  <a:schemeClr val="tx1"/>
                </a:solidFill>
                <a:ea typeface="ＭＳ Ｐゴシック" pitchFamily="48" charset="-128"/>
                <a:cs typeface="Times New Roman" pitchFamily="18" charset="0"/>
              </a:rPr>
              <a:t>Horizon </a:t>
            </a:r>
            <a:r>
              <a:rPr lang="fr-BE" sz="1600" b="1" dirty="0" smtClean="0">
                <a:solidFill>
                  <a:schemeClr val="tx1"/>
                </a:solidFill>
              </a:rPr>
              <a:t>2020</a:t>
            </a:r>
            <a:br>
              <a:rPr lang="fr-BE" sz="1600" b="1" dirty="0" smtClean="0">
                <a:solidFill>
                  <a:schemeClr val="tx1"/>
                </a:solidFill>
              </a:rPr>
            </a:br>
            <a:r>
              <a:rPr lang="fr-BE" sz="1600" b="1" dirty="0" smtClean="0">
                <a:solidFill>
                  <a:schemeClr val="tx1"/>
                </a:solidFill>
              </a:rPr>
              <a:t> General portal</a:t>
            </a:r>
            <a:br>
              <a:rPr lang="fr-BE" sz="1600" b="1" dirty="0" smtClean="0">
                <a:solidFill>
                  <a:schemeClr val="tx1"/>
                </a:solidFill>
              </a:rPr>
            </a:br>
            <a:r>
              <a:rPr lang="fr-BE" sz="1600" b="1" dirty="0" smtClean="0">
                <a:solidFill>
                  <a:schemeClr val="tx1"/>
                </a:solidFill>
                <a:hlinkClick r:id="rId2"/>
              </a:rPr>
              <a:t>http://ec.europa.eu/research/horizon2020/index_en.cfm?pg=home&amp;video=none</a:t>
            </a:r>
            <a:r>
              <a:rPr lang="fr-BE" sz="1600" b="1" dirty="0" smtClean="0">
                <a:solidFill>
                  <a:schemeClr val="tx1"/>
                </a:solidFill>
              </a:rPr>
              <a:t/>
            </a:r>
            <a:br>
              <a:rPr lang="fr-BE" sz="1600" b="1" dirty="0" smtClean="0">
                <a:solidFill>
                  <a:schemeClr val="tx1"/>
                </a:solidFill>
              </a:rPr>
            </a:br>
            <a:r>
              <a:rPr lang="ro-RO" sz="1600" b="1" dirty="0" smtClean="0">
                <a:latin typeface="Arial" pitchFamily="34" charset="0"/>
                <a:cs typeface="Arial" pitchFamily="34" charset="0"/>
                <a:hlinkClick r:id="rId3"/>
              </a:rPr>
              <a:t>http://orizont.research.edu.ro/</a:t>
            </a:r>
            <a:r>
              <a:rPr lang="ro-RO" sz="1600" b="1" dirty="0" smtClean="0">
                <a:latin typeface="Arial" pitchFamily="34" charset="0"/>
                <a:cs typeface="Arial" pitchFamily="34" charset="0"/>
              </a:rPr>
              <a:t/>
            </a:r>
            <a:br>
              <a:rPr lang="ro-RO" sz="1600" b="1" dirty="0" smtClean="0">
                <a:latin typeface="Arial" pitchFamily="34" charset="0"/>
                <a:cs typeface="Arial" pitchFamily="34" charset="0"/>
              </a:rPr>
            </a:br>
            <a:r>
              <a:rPr lang="ro-RO" sz="1600" b="1" dirty="0" smtClean="0">
                <a:latin typeface="Arial" pitchFamily="34" charset="0"/>
                <a:cs typeface="Arial" pitchFamily="34" charset="0"/>
                <a:hlinkClick r:id="rId4"/>
              </a:rPr>
              <a:t>http://ec.europa.eu/enterprise/policies/sme/index_en.htm</a:t>
            </a:r>
            <a:r>
              <a:rPr lang="ro-RO" sz="1600" b="1" dirty="0" smtClean="0">
                <a:latin typeface="Arial" pitchFamily="34" charset="0"/>
                <a:cs typeface="Arial" pitchFamily="34" charset="0"/>
              </a:rPr>
              <a:t/>
            </a:r>
            <a:br>
              <a:rPr lang="ro-RO" sz="1600" b="1" dirty="0" smtClean="0">
                <a:latin typeface="Arial" pitchFamily="34" charset="0"/>
                <a:cs typeface="Arial" pitchFamily="34" charset="0"/>
              </a:rPr>
            </a:br>
            <a:r>
              <a:rPr lang="ro-RO" sz="1600" b="1" dirty="0" smtClean="0">
                <a:latin typeface="Arial" pitchFamily="34" charset="0"/>
                <a:cs typeface="Arial" pitchFamily="34" charset="0"/>
              </a:rPr>
              <a:t/>
            </a:r>
            <a:br>
              <a:rPr lang="ro-RO" sz="1600" b="1" dirty="0" smtClean="0">
                <a:latin typeface="Arial" pitchFamily="34" charset="0"/>
                <a:cs typeface="Arial" pitchFamily="34" charset="0"/>
              </a:rPr>
            </a:br>
            <a:r>
              <a:rPr lang="en-US" sz="1600" b="1" u="sng" dirty="0" smtClean="0">
                <a:solidFill>
                  <a:schemeClr val="tx1"/>
                </a:solidFill>
                <a:latin typeface="Arial" pitchFamily="34" charset="0"/>
                <a:cs typeface="Arial" pitchFamily="34" charset="0"/>
              </a:rPr>
              <a:t>Contact: </a:t>
            </a:r>
            <a:r>
              <a:rPr lang="ro-RO" sz="1600" b="1" dirty="0" smtClean="0">
                <a:latin typeface="Arial" pitchFamily="34" charset="0"/>
                <a:cs typeface="Arial" pitchFamily="34" charset="0"/>
                <a:hlinkClick r:id="rId5"/>
              </a:rPr>
              <a:t>orizont2020@ancs.ro</a:t>
            </a:r>
            <a:r>
              <a:rPr lang="ro-RO" sz="1600" b="1" dirty="0" smtClean="0">
                <a:latin typeface="Arial" pitchFamily="34" charset="0"/>
                <a:cs typeface="Arial" pitchFamily="34" charset="0"/>
              </a:rPr>
              <a:t/>
            </a:r>
            <a:br>
              <a:rPr lang="ro-RO" sz="1600" b="1" dirty="0" smtClean="0">
                <a:latin typeface="Arial" pitchFamily="34" charset="0"/>
                <a:cs typeface="Arial" pitchFamily="34" charset="0"/>
              </a:rPr>
            </a:br>
            <a:r>
              <a:rPr lang="ro-RO" sz="1600" b="1" dirty="0" smtClean="0">
                <a:latin typeface="Arial" pitchFamily="34" charset="0"/>
                <a:cs typeface="Arial" pitchFamily="34" charset="0"/>
              </a:rPr>
              <a:t/>
            </a:r>
            <a:br>
              <a:rPr lang="ro-RO" sz="1600" b="1" dirty="0" smtClean="0">
                <a:latin typeface="Arial" pitchFamily="34" charset="0"/>
                <a:cs typeface="Arial" pitchFamily="34" charset="0"/>
              </a:rPr>
            </a:br>
            <a:r>
              <a:rPr lang="en-GB" sz="1600" b="1" dirty="0" smtClean="0">
                <a:solidFill>
                  <a:schemeClr val="tx1"/>
                </a:solidFill>
                <a:ea typeface="ＭＳ Ｐゴシック" pitchFamily="48" charset="-128"/>
                <a:cs typeface="Times New Roman" pitchFamily="18" charset="0"/>
              </a:rPr>
              <a:t>Horizon 2020 Financial Instruments</a:t>
            </a:r>
            <a:br>
              <a:rPr lang="en-GB" sz="1600" b="1" dirty="0" smtClean="0">
                <a:solidFill>
                  <a:schemeClr val="tx1"/>
                </a:solidFill>
                <a:ea typeface="ＭＳ Ｐゴシック" pitchFamily="48" charset="-128"/>
                <a:cs typeface="Times New Roman" pitchFamily="18" charset="0"/>
              </a:rPr>
            </a:br>
            <a:r>
              <a:rPr lang="en-GB" sz="1600" b="1" dirty="0" smtClean="0">
                <a:solidFill>
                  <a:schemeClr val="tx1"/>
                </a:solidFill>
                <a:ea typeface="ＭＳ Ｐゴシック" pitchFamily="48" charset="-128"/>
                <a:cs typeface="Times New Roman" pitchFamily="18" charset="0"/>
              </a:rPr>
              <a:t>RSFF</a:t>
            </a:r>
            <a:r>
              <a:rPr lang="ro-RO" sz="1600" b="1" dirty="0" smtClean="0">
                <a:solidFill>
                  <a:schemeClr val="tx1"/>
                </a:solidFill>
                <a:ea typeface="ＭＳ Ｐゴシック" pitchFamily="48" charset="-128"/>
                <a:cs typeface="Times New Roman" pitchFamily="18" charset="0"/>
              </a:rPr>
              <a:t>: </a:t>
            </a:r>
            <a:r>
              <a:rPr lang="en-GB" sz="1600" b="1" u="sng" dirty="0" smtClean="0">
                <a:solidFill>
                  <a:schemeClr val="tx1"/>
                </a:solidFill>
                <a:ea typeface="ＭＳ Ｐゴシック" pitchFamily="48" charset="-128"/>
                <a:cs typeface="Times New Roman" pitchFamily="18" charset="0"/>
                <a:hlinkClick r:id="rId6"/>
              </a:rPr>
              <a:t>http://www.eib.org/products/rsff/</a:t>
            </a:r>
            <a:r>
              <a:rPr lang="en-GB" sz="1600" b="1" dirty="0" smtClean="0">
                <a:solidFill>
                  <a:schemeClr val="tx1"/>
                </a:solidFill>
                <a:ea typeface="ＭＳ Ｐゴシック" pitchFamily="48" charset="-128"/>
                <a:cs typeface="Times New Roman" pitchFamily="18" charset="0"/>
              </a:rPr>
              <a:t/>
            </a:r>
            <a:br>
              <a:rPr lang="en-GB" sz="1600" b="1" dirty="0" smtClean="0">
                <a:solidFill>
                  <a:schemeClr val="tx1"/>
                </a:solidFill>
                <a:ea typeface="ＭＳ Ｐゴシック" pitchFamily="48" charset="-128"/>
                <a:cs typeface="Times New Roman" pitchFamily="18" charset="0"/>
              </a:rPr>
            </a:br>
            <a:r>
              <a:rPr lang="en-GB" sz="1600" b="1" dirty="0" smtClean="0">
                <a:solidFill>
                  <a:schemeClr val="tx1"/>
                </a:solidFill>
                <a:ea typeface="ＭＳ Ｐゴシック" pitchFamily="48" charset="-128"/>
                <a:cs typeface="Times New Roman" pitchFamily="18" charset="0"/>
              </a:rPr>
              <a:t>RSI </a:t>
            </a:r>
            <a:r>
              <a:rPr lang="ro-RO" sz="1600" b="1" dirty="0" smtClean="0">
                <a:solidFill>
                  <a:schemeClr val="tx1"/>
                </a:solidFill>
                <a:ea typeface="ＭＳ Ｐゴシック" pitchFamily="48" charset="-128"/>
                <a:cs typeface="Times New Roman" pitchFamily="18" charset="0"/>
              </a:rPr>
              <a:t>: </a:t>
            </a:r>
            <a:r>
              <a:rPr lang="en-GB" sz="1600" b="1" dirty="0" smtClean="0">
                <a:solidFill>
                  <a:schemeClr val="tx1"/>
                </a:solidFill>
                <a:ea typeface="ＭＳ Ｐゴシック" pitchFamily="48" charset="-128"/>
                <a:cs typeface="Times New Roman" pitchFamily="18" charset="0"/>
                <a:hlinkClick r:id="rId7"/>
              </a:rPr>
              <a:t>www.eif.org/what_we_do/guarantees/RSI/index.htm</a:t>
            </a:r>
            <a:r>
              <a:rPr lang="en-GB" sz="1600" b="1" dirty="0" smtClean="0">
                <a:solidFill>
                  <a:srgbClr val="005FA9"/>
                </a:solidFill>
                <a:ea typeface="ＭＳ Ｐゴシック" pitchFamily="48" charset="-128"/>
                <a:cs typeface="Times New Roman" pitchFamily="18" charset="0"/>
              </a:rPr>
              <a:t/>
            </a:r>
            <a:br>
              <a:rPr lang="en-GB" sz="1600" b="1" dirty="0" smtClean="0">
                <a:solidFill>
                  <a:srgbClr val="005FA9"/>
                </a:solidFill>
                <a:ea typeface="ＭＳ Ｐゴシック" pitchFamily="48" charset="-128"/>
                <a:cs typeface="Times New Roman" pitchFamily="18" charset="0"/>
              </a:rPr>
            </a:br>
            <a:r>
              <a:rPr lang="ro-RO" sz="1600" b="1" dirty="0" smtClean="0">
                <a:solidFill>
                  <a:srgbClr val="005FA9"/>
                </a:solidFill>
                <a:ea typeface="ＭＳ Ｐゴシック" pitchFamily="48" charset="-128"/>
                <a:cs typeface="Times New Roman" pitchFamily="18" charset="0"/>
              </a:rPr>
              <a:t/>
            </a:r>
            <a:br>
              <a:rPr lang="ro-RO" sz="1600" b="1" dirty="0" smtClean="0">
                <a:solidFill>
                  <a:srgbClr val="005FA9"/>
                </a:solidFill>
                <a:ea typeface="ＭＳ Ｐゴシック" pitchFamily="48" charset="-128"/>
                <a:cs typeface="Times New Roman" pitchFamily="18" charset="0"/>
              </a:rPr>
            </a:br>
            <a:r>
              <a:rPr lang="en-GB" sz="1600" b="1" dirty="0" smtClean="0">
                <a:solidFill>
                  <a:schemeClr val="tx1"/>
                </a:solidFill>
              </a:rPr>
              <a:t>EU Access to Finance</a:t>
            </a:r>
            <a:br>
              <a:rPr lang="en-GB" sz="1600" b="1" dirty="0" smtClean="0">
                <a:solidFill>
                  <a:schemeClr val="tx1"/>
                </a:solidFill>
              </a:rPr>
            </a:br>
            <a:r>
              <a:rPr lang="en-GB" sz="1600" b="1" dirty="0" smtClean="0">
                <a:solidFill>
                  <a:schemeClr val="tx1"/>
                </a:solidFill>
              </a:rPr>
              <a:t>Specific</a:t>
            </a:r>
            <a:r>
              <a:rPr lang="fr-BE" sz="1600" b="1" dirty="0" smtClean="0">
                <a:solidFill>
                  <a:schemeClr val="tx1"/>
                </a:solidFill>
              </a:rPr>
              <a:t> portal</a:t>
            </a:r>
            <a:r>
              <a:rPr lang="ro-RO" sz="1600" b="1" dirty="0" smtClean="0">
                <a:solidFill>
                  <a:schemeClr val="tx1"/>
                </a:solidFill>
              </a:rPr>
              <a:t>: </a:t>
            </a:r>
            <a:r>
              <a:rPr lang="en-GB" sz="1600" b="1" dirty="0" smtClean="0">
                <a:solidFill>
                  <a:schemeClr val="tx1"/>
                </a:solidFill>
                <a:hlinkClick r:id="rId8"/>
              </a:rPr>
              <a:t>www.europa.eu/youreurope/business/index_en.ht</a:t>
            </a:r>
            <a:r>
              <a:rPr lang="ro-RO" sz="1600" b="1" dirty="0" smtClean="0">
                <a:solidFill>
                  <a:schemeClr val="tx1"/>
                </a:solidFill>
                <a:hlinkClick r:id="rId8"/>
              </a:rPr>
              <a:t>m</a:t>
            </a:r>
            <a:r>
              <a:rPr lang="ro-RO" sz="1600" b="1" dirty="0" smtClean="0">
                <a:solidFill>
                  <a:schemeClr val="tx1"/>
                </a:solidFill>
              </a:rPr>
              <a:t/>
            </a:r>
            <a:br>
              <a:rPr lang="ro-RO" sz="1600" b="1" dirty="0" smtClean="0">
                <a:solidFill>
                  <a:schemeClr val="tx1"/>
                </a:solidFill>
              </a:rPr>
            </a:br>
            <a:r>
              <a:rPr lang="en-GB" sz="1600" b="1" dirty="0" smtClean="0">
                <a:solidFill>
                  <a:schemeClr val="tx1">
                    <a:lumMod val="50000"/>
                    <a:lumOff val="50000"/>
                  </a:schemeClr>
                </a:solidFill>
              </a:rPr>
              <a:t/>
            </a:r>
            <a:br>
              <a:rPr lang="en-GB" sz="1600" b="1" dirty="0" smtClean="0">
                <a:solidFill>
                  <a:schemeClr val="tx1">
                    <a:lumMod val="50000"/>
                    <a:lumOff val="50000"/>
                  </a:schemeClr>
                </a:solidFill>
              </a:rPr>
            </a:br>
            <a:r>
              <a:rPr lang="en-GB" sz="1600" b="1" dirty="0" smtClean="0">
                <a:solidFill>
                  <a:schemeClr val="tx1">
                    <a:lumMod val="50000"/>
                    <a:lumOff val="50000"/>
                  </a:schemeClr>
                </a:solidFill>
              </a:rPr>
              <a:t/>
            </a:r>
            <a:br>
              <a:rPr lang="en-GB" sz="1600" b="1" dirty="0" smtClean="0">
                <a:solidFill>
                  <a:schemeClr val="tx1">
                    <a:lumMod val="50000"/>
                    <a:lumOff val="50000"/>
                  </a:schemeClr>
                </a:solidFill>
              </a:rPr>
            </a:br>
            <a:r>
              <a:rPr lang="en-US" sz="1600" b="1" dirty="0" smtClean="0">
                <a:solidFill>
                  <a:schemeClr val="bg2">
                    <a:lumMod val="25000"/>
                  </a:schemeClr>
                </a:solidFill>
                <a:latin typeface="Arial" pitchFamily="34" charset="0"/>
                <a:cs typeface="Arial" pitchFamily="34" charset="0"/>
              </a:rPr>
              <a:t/>
            </a:r>
            <a:br>
              <a:rPr lang="en-US" sz="1600" b="1" dirty="0" smtClean="0">
                <a:solidFill>
                  <a:schemeClr val="bg2">
                    <a:lumMod val="25000"/>
                  </a:schemeClr>
                </a:solidFill>
                <a:latin typeface="Arial" pitchFamily="34" charset="0"/>
                <a:cs typeface="Arial" pitchFamily="34" charset="0"/>
              </a:rPr>
            </a:br>
            <a:r>
              <a:rPr lang="vi-VN" sz="2400" b="1" u="sng" dirty="0" smtClean="0">
                <a:solidFill>
                  <a:schemeClr val="tx1"/>
                </a:solidFill>
              </a:rPr>
              <a:t> </a:t>
            </a:r>
            <a:endParaRPr lang="en-GB" sz="1600" b="1" dirty="0">
              <a:latin typeface="Arial" pitchFamily="34" charset="0"/>
              <a:cs typeface="Arial" pitchFamily="34" charset="0"/>
            </a:endParaRPr>
          </a:p>
        </p:txBody>
      </p:sp>
      <p:pic>
        <p:nvPicPr>
          <p:cNvPr id="4" name="Picture 3" descr="drap_cmyk.jpg"/>
          <p:cNvPicPr>
            <a:picLocks noChangeAspect="1"/>
          </p:cNvPicPr>
          <p:nvPr/>
        </p:nvPicPr>
        <p:blipFill>
          <a:blip r:embed="rId9"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10" cstate="print"/>
          <a:stretch>
            <a:fillRect/>
          </a:stretch>
        </p:blipFill>
        <p:spPr>
          <a:xfrm>
            <a:off x="7086600" y="304800"/>
            <a:ext cx="1447800" cy="840116"/>
          </a:xfrm>
          <a:prstGeom prst="rect">
            <a:avLst/>
          </a:prstGeom>
        </p:spPr>
      </p:pic>
      <p:sp>
        <p:nvSpPr>
          <p:cNvPr id="6" name="Title 1"/>
          <p:cNvSpPr txBox="1">
            <a:spLocks/>
          </p:cNvSpPr>
          <p:nvPr/>
        </p:nvSpPr>
        <p:spPr>
          <a:xfrm>
            <a:off x="381000" y="1219200"/>
            <a:ext cx="8305800" cy="48006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99012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867400"/>
            <a:ext cx="7923010" cy="838200"/>
          </a:xfrm>
        </p:spPr>
        <p:txBody>
          <a:bodyPr>
            <a:normAutofit/>
          </a:bodyPr>
          <a:lstStyle/>
          <a:p>
            <a:pPr algn="ctr"/>
            <a:endParaRPr lang="ro-RO" sz="1000" dirty="0" smtClean="0">
              <a:latin typeface="Arial" pitchFamily="34" charset="0"/>
              <a:cs typeface="Arial" pitchFamily="34" charset="0"/>
            </a:endParaRPr>
          </a:p>
          <a:p>
            <a:pPr algn="ctr"/>
            <a:r>
              <a:rPr lang="en-US" sz="1000" i="1" dirty="0" err="1" smtClean="0">
                <a:solidFill>
                  <a:schemeClr val="accent1">
                    <a:lumMod val="75000"/>
                  </a:schemeClr>
                </a:solidFill>
                <a:latin typeface="Arial" pitchFamily="34" charset="0"/>
                <a:cs typeface="Arial" pitchFamily="34" charset="0"/>
              </a:rPr>
              <a:t>Forumul</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Inovarii</a:t>
            </a:r>
            <a:r>
              <a:rPr lang="en-US" sz="1000" i="1" dirty="0" smtClean="0">
                <a:solidFill>
                  <a:schemeClr val="accent1">
                    <a:lumMod val="75000"/>
                  </a:schemeClr>
                </a:solidFill>
                <a:latin typeface="Arial" pitchFamily="34" charset="0"/>
                <a:cs typeface="Arial" pitchFamily="34" charset="0"/>
              </a:rPr>
              <a:t>, </a:t>
            </a:r>
            <a:r>
              <a:rPr lang="en-US" sz="1000" i="1" dirty="0" err="1" smtClean="0">
                <a:solidFill>
                  <a:schemeClr val="accent1">
                    <a:lumMod val="75000"/>
                  </a:schemeClr>
                </a:solidFill>
                <a:latin typeface="Arial" pitchFamily="34" charset="0"/>
                <a:cs typeface="Arial" pitchFamily="34" charset="0"/>
              </a:rPr>
              <a:t>Bucuresti</a:t>
            </a:r>
            <a:r>
              <a:rPr lang="en-US" sz="1000" i="1" dirty="0" smtClean="0">
                <a:solidFill>
                  <a:schemeClr val="accent1">
                    <a:lumMod val="75000"/>
                  </a:schemeClr>
                </a:solidFill>
                <a:latin typeface="Arial" pitchFamily="34" charset="0"/>
                <a:cs typeface="Arial" pitchFamily="34" charset="0"/>
              </a:rPr>
              <a:t> 16 </a:t>
            </a:r>
            <a:r>
              <a:rPr lang="en-US" sz="1000" i="1" dirty="0" err="1" smtClean="0">
                <a:solidFill>
                  <a:schemeClr val="accent1">
                    <a:lumMod val="75000"/>
                  </a:schemeClr>
                </a:solidFill>
                <a:latin typeface="Arial" pitchFamily="34" charset="0"/>
                <a:cs typeface="Arial" pitchFamily="34" charset="0"/>
              </a:rPr>
              <a:t>octombrie</a:t>
            </a:r>
            <a:r>
              <a:rPr lang="en-US" sz="1000" i="1" dirty="0" smtClean="0">
                <a:solidFill>
                  <a:schemeClr val="accent1">
                    <a:lumMod val="75000"/>
                  </a:schemeClr>
                </a:solidFill>
                <a:latin typeface="Arial" pitchFamily="34" charset="0"/>
                <a:cs typeface="Arial" pitchFamily="34" charset="0"/>
              </a:rPr>
              <a:t> </a:t>
            </a:r>
            <a:r>
              <a:rPr lang="ro-RO" sz="1000" i="1" dirty="0" smtClean="0">
                <a:solidFill>
                  <a:schemeClr val="accent1">
                    <a:lumMod val="75000"/>
                  </a:schemeClr>
                </a:solidFill>
                <a:latin typeface="Arial" pitchFamily="34" charset="0"/>
                <a:cs typeface="Arial" pitchFamily="34" charset="0"/>
              </a:rPr>
              <a:t>2014</a:t>
            </a:r>
            <a:r>
              <a:rPr lang="en-US" sz="1000" i="1" dirty="0" smtClean="0">
                <a:solidFill>
                  <a:schemeClr val="accent1">
                    <a:lumMod val="75000"/>
                  </a:schemeClr>
                </a:solidFill>
                <a:latin typeface="Arial" pitchFamily="34" charset="0"/>
                <a:cs typeface="Arial" pitchFamily="34" charset="0"/>
              </a:rPr>
              <a:t> </a:t>
            </a:r>
          </a:p>
        </p:txBody>
      </p:sp>
      <p:sp>
        <p:nvSpPr>
          <p:cNvPr id="2" name="Title 1"/>
          <p:cNvSpPr>
            <a:spLocks noGrp="1"/>
          </p:cNvSpPr>
          <p:nvPr>
            <p:ph type="ctrTitle"/>
          </p:nvPr>
        </p:nvSpPr>
        <p:spPr>
          <a:xfrm>
            <a:off x="381000" y="1219200"/>
            <a:ext cx="8382000" cy="4343400"/>
          </a:xfrm>
        </p:spPr>
        <p:txBody>
          <a:bodyPr/>
          <a:lstStyle/>
          <a:p>
            <a:pPr lvl="7" algn="l" rtl="0">
              <a:spcBef>
                <a:spcPts val="1200"/>
              </a:spcBef>
              <a:buClr>
                <a:schemeClr val="accent6">
                  <a:lumMod val="75000"/>
                </a:schemeClr>
              </a:buClr>
              <a:buSzPct val="128000"/>
            </a:pP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vi-VN" sz="2400" u="sng" dirty="0" smtClean="0">
                <a:solidFill>
                  <a:schemeClr val="tx1"/>
                </a:solidFill>
              </a:rPr>
              <a:t> </a:t>
            </a:r>
            <a:r>
              <a:rPr lang="en-GB" sz="1600" dirty="0" smtClean="0">
                <a:solidFill>
                  <a:schemeClr val="bg2">
                    <a:lumMod val="25000"/>
                  </a:schemeClr>
                </a:solidFill>
                <a:latin typeface="Arial" pitchFamily="34" charset="0"/>
                <a:cs typeface="Arial" pitchFamily="34" charset="0"/>
              </a:rPr>
              <a:t/>
            </a:r>
            <a:br>
              <a:rPr lang="en-GB" sz="1600" dirty="0" smtClean="0">
                <a:solidFill>
                  <a:schemeClr val="bg2">
                    <a:lumMod val="25000"/>
                  </a:schemeClr>
                </a:solidFill>
                <a:latin typeface="Arial" pitchFamily="34" charset="0"/>
                <a:cs typeface="Arial" pitchFamily="34" charset="0"/>
              </a:rPr>
            </a:br>
            <a:endParaRPr lang="en-GB" sz="160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381000" y="1219200"/>
            <a:ext cx="8305800" cy="48006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7" name="Rectangle 6"/>
          <p:cNvSpPr/>
          <p:nvPr/>
        </p:nvSpPr>
        <p:spPr>
          <a:xfrm>
            <a:off x="2209800" y="2590800"/>
            <a:ext cx="4572000" cy="954107"/>
          </a:xfrm>
          <a:prstGeom prst="rect">
            <a:avLst/>
          </a:prstGeom>
        </p:spPr>
        <p:txBody>
          <a:bodyPr wrap="square">
            <a:spAutoFit/>
          </a:bodyPr>
          <a:lstStyle/>
          <a:p>
            <a:pPr algn="ctr">
              <a:buNone/>
            </a:pPr>
            <a:r>
              <a:rPr lang="ro-RO" sz="2800" i="1" dirty="0" smtClean="0">
                <a:solidFill>
                  <a:schemeClr val="accent1">
                    <a:lumMod val="75000"/>
                  </a:schemeClr>
                </a:solidFill>
                <a:latin typeface="Arial" pitchFamily="34" charset="0"/>
                <a:cs typeface="Arial" pitchFamily="34" charset="0"/>
              </a:rPr>
              <a:t>Mulțumesc pentru atenție !</a:t>
            </a:r>
            <a:br>
              <a:rPr lang="ro-RO" sz="2800" i="1" dirty="0" smtClean="0">
                <a:solidFill>
                  <a:schemeClr val="accent1">
                    <a:lumMod val="75000"/>
                  </a:schemeClr>
                </a:solidFill>
                <a:latin typeface="Arial" pitchFamily="34" charset="0"/>
                <a:cs typeface="Arial" pitchFamily="34" charset="0"/>
              </a:rPr>
            </a:br>
            <a:endParaRPr lang="en-GB" sz="2800" i="1"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9901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611188" y="2349500"/>
            <a:ext cx="2881312" cy="1871663"/>
          </a:xfrm>
          <a:prstGeom prst="rect">
            <a:avLst/>
          </a:prstGeom>
          <a:noFill/>
          <a:ln w="9525">
            <a:noFill/>
            <a:round/>
            <a:headEnd/>
            <a:tailEnd/>
          </a:ln>
        </p:spPr>
        <p:txBody>
          <a:bodyPr anchor="ctr"/>
          <a:lstStyle/>
          <a:p>
            <a:pPr marL="3175"/>
            <a:endParaRPr lang="en-US"/>
          </a:p>
        </p:txBody>
      </p:sp>
      <p:sp>
        <p:nvSpPr>
          <p:cNvPr id="15363" name="Rectangle 8"/>
          <p:cNvSpPr>
            <a:spLocks noChangeArrowheads="1"/>
          </p:cNvSpPr>
          <p:nvPr/>
        </p:nvSpPr>
        <p:spPr bwMode="auto">
          <a:xfrm>
            <a:off x="5508625" y="3429000"/>
            <a:ext cx="914400" cy="914400"/>
          </a:xfrm>
          <a:prstGeom prst="rect">
            <a:avLst/>
          </a:prstGeom>
          <a:noFill/>
          <a:ln w="9525">
            <a:noFill/>
            <a:round/>
            <a:headEnd/>
            <a:tailEnd/>
          </a:ln>
        </p:spPr>
        <p:txBody>
          <a:bodyPr anchor="ctr"/>
          <a:lstStyle/>
          <a:p>
            <a:pPr marL="3175"/>
            <a:endParaRPr lang="en-US"/>
          </a:p>
        </p:txBody>
      </p:sp>
      <p:graphicFrame>
        <p:nvGraphicFramePr>
          <p:cNvPr id="11" name="Diagram 10"/>
          <p:cNvGraphicFramePr/>
          <p:nvPr/>
        </p:nvGraphicFramePr>
        <p:xfrm>
          <a:off x="2195513" y="1010544"/>
          <a:ext cx="612068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5" name="TextBox 11"/>
          <p:cNvSpPr txBox="1">
            <a:spLocks noChangeArrowheads="1"/>
          </p:cNvSpPr>
          <p:nvPr/>
        </p:nvSpPr>
        <p:spPr bwMode="auto">
          <a:xfrm>
            <a:off x="276225" y="1196975"/>
            <a:ext cx="1755775" cy="1477963"/>
          </a:xfrm>
          <a:prstGeom prst="rect">
            <a:avLst/>
          </a:prstGeom>
          <a:noFill/>
          <a:ln w="9525">
            <a:noFill/>
            <a:miter lim="800000"/>
            <a:headEnd/>
            <a:tailEnd/>
          </a:ln>
        </p:spPr>
        <p:txBody>
          <a:bodyPr>
            <a:spAutoFit/>
          </a:bodyPr>
          <a:lstStyle/>
          <a:p>
            <a:pPr algn="ctr"/>
            <a:r>
              <a:rPr lang="fr-BE" sz="1800" dirty="0">
                <a:solidFill>
                  <a:schemeClr val="bg1">
                    <a:lumMod val="95000"/>
                  </a:schemeClr>
                </a:solidFill>
                <a:ea typeface="ＭＳ Ｐゴシック" pitchFamily="34" charset="-128"/>
              </a:rPr>
              <a:t>20 % </a:t>
            </a:r>
            <a:r>
              <a:rPr lang="fr-BE" sz="1800" dirty="0" err="1">
                <a:solidFill>
                  <a:schemeClr val="bg1">
                    <a:lumMod val="95000"/>
                  </a:schemeClr>
                </a:solidFill>
                <a:ea typeface="ＭＳ Ｐゴシック" pitchFamily="34" charset="-128"/>
              </a:rPr>
              <a:t>budgetary</a:t>
            </a:r>
            <a:endParaRPr lang="fr-BE" sz="1800" dirty="0">
              <a:solidFill>
                <a:schemeClr val="bg1">
                  <a:lumMod val="95000"/>
                </a:schemeClr>
              </a:solidFill>
              <a:ea typeface="ＭＳ Ｐゴシック" pitchFamily="34" charset="-128"/>
            </a:endParaRPr>
          </a:p>
          <a:p>
            <a:pPr algn="ctr"/>
            <a:r>
              <a:rPr lang="fr-BE" sz="1800" dirty="0">
                <a:solidFill>
                  <a:schemeClr val="bg1">
                    <a:lumMod val="95000"/>
                  </a:schemeClr>
                </a:solidFill>
                <a:ea typeface="ＭＳ Ｐゴシック" pitchFamily="34" charset="-128"/>
              </a:rPr>
              <a:t> </a:t>
            </a:r>
            <a:r>
              <a:rPr lang="fr-BE" sz="1800" dirty="0" err="1">
                <a:solidFill>
                  <a:schemeClr val="bg1">
                    <a:lumMod val="95000"/>
                  </a:schemeClr>
                </a:solidFill>
                <a:ea typeface="ＭＳ Ｐゴシック" pitchFamily="34" charset="-128"/>
              </a:rPr>
              <a:t>target</a:t>
            </a:r>
            <a:r>
              <a:rPr lang="fr-BE" sz="1800" dirty="0">
                <a:solidFill>
                  <a:schemeClr val="bg1">
                    <a:lumMod val="95000"/>
                  </a:schemeClr>
                </a:solidFill>
                <a:ea typeface="ＭＳ Ｐゴシック" pitchFamily="34" charset="-128"/>
              </a:rPr>
              <a:t> in </a:t>
            </a:r>
            <a:r>
              <a:rPr lang="fr-BE" sz="1800" dirty="0" err="1">
                <a:solidFill>
                  <a:schemeClr val="bg1">
                    <a:lumMod val="95000"/>
                  </a:schemeClr>
                </a:solidFill>
                <a:ea typeface="ＭＳ Ｐゴシック" pitchFamily="34" charset="-128"/>
              </a:rPr>
              <a:t>LEITs</a:t>
            </a:r>
            <a:r>
              <a:rPr lang="fr-BE" sz="1800" dirty="0">
                <a:solidFill>
                  <a:schemeClr val="bg1">
                    <a:lumMod val="95000"/>
                  </a:schemeClr>
                </a:solidFill>
                <a:ea typeface="ＭＳ Ｐゴシック" pitchFamily="34" charset="-128"/>
              </a:rPr>
              <a:t> (IL)  &amp; SC*</a:t>
            </a:r>
            <a:endParaRPr lang="en-GB" sz="1800" dirty="0">
              <a:solidFill>
                <a:schemeClr val="bg1">
                  <a:lumMod val="95000"/>
                </a:schemeClr>
              </a:solidFill>
              <a:ea typeface="ＭＳ Ｐゴシック" pitchFamily="34" charset="-128"/>
            </a:endParaRPr>
          </a:p>
        </p:txBody>
      </p:sp>
      <p:sp>
        <p:nvSpPr>
          <p:cNvPr id="15366" name="TextBox 13"/>
          <p:cNvSpPr txBox="1">
            <a:spLocks noChangeArrowheads="1"/>
          </p:cNvSpPr>
          <p:nvPr/>
        </p:nvSpPr>
        <p:spPr bwMode="auto">
          <a:xfrm>
            <a:off x="80963" y="2813050"/>
            <a:ext cx="1971675" cy="646113"/>
          </a:xfrm>
          <a:prstGeom prst="rect">
            <a:avLst/>
          </a:prstGeom>
          <a:noFill/>
          <a:ln w="9525">
            <a:noFill/>
            <a:miter lim="800000"/>
            <a:headEnd/>
            <a:tailEnd/>
          </a:ln>
        </p:spPr>
        <p:txBody>
          <a:bodyPr>
            <a:spAutoFit/>
          </a:bodyPr>
          <a:lstStyle/>
          <a:p>
            <a:pPr algn="ctr"/>
            <a:r>
              <a:rPr lang="fr-BE" sz="1800" dirty="0">
                <a:solidFill>
                  <a:schemeClr val="bg1">
                    <a:lumMod val="95000"/>
                  </a:schemeClr>
                </a:solidFill>
                <a:ea typeface="ＭＳ Ｐゴシック" pitchFamily="34" charset="-128"/>
              </a:rPr>
              <a:t>'Innovation in </a:t>
            </a:r>
            <a:r>
              <a:rPr lang="fr-BE" sz="1800" dirty="0" err="1">
                <a:solidFill>
                  <a:schemeClr val="bg1">
                    <a:lumMod val="95000"/>
                  </a:schemeClr>
                </a:solidFill>
                <a:ea typeface="ＭＳ Ｐゴシック" pitchFamily="34" charset="-128"/>
              </a:rPr>
              <a:t>SMEs</a:t>
            </a:r>
            <a:r>
              <a:rPr lang="fr-BE" sz="1800" dirty="0">
                <a:solidFill>
                  <a:schemeClr val="bg1">
                    <a:lumMod val="95000"/>
                  </a:schemeClr>
                </a:solidFill>
                <a:ea typeface="ＭＳ Ｐゴシック" pitchFamily="34" charset="-128"/>
              </a:rPr>
              <a:t>' (IL)</a:t>
            </a:r>
            <a:endParaRPr lang="en-GB" sz="1800" dirty="0">
              <a:solidFill>
                <a:schemeClr val="bg1">
                  <a:lumMod val="95000"/>
                </a:schemeClr>
              </a:solidFill>
              <a:ea typeface="ＭＳ Ｐゴシック" pitchFamily="34" charset="-128"/>
            </a:endParaRPr>
          </a:p>
        </p:txBody>
      </p:sp>
      <p:sp>
        <p:nvSpPr>
          <p:cNvPr id="15367" name="TextBox 1"/>
          <p:cNvSpPr txBox="1">
            <a:spLocks noChangeArrowheads="1"/>
          </p:cNvSpPr>
          <p:nvPr/>
        </p:nvSpPr>
        <p:spPr bwMode="auto">
          <a:xfrm>
            <a:off x="296863" y="6037263"/>
            <a:ext cx="8675687" cy="400050"/>
          </a:xfrm>
          <a:prstGeom prst="rect">
            <a:avLst/>
          </a:prstGeom>
          <a:noFill/>
          <a:ln w="9525">
            <a:noFill/>
            <a:miter lim="800000"/>
            <a:headEnd/>
            <a:tailEnd/>
          </a:ln>
        </p:spPr>
        <p:txBody>
          <a:bodyPr>
            <a:spAutoFit/>
          </a:bodyPr>
          <a:lstStyle/>
          <a:p>
            <a:r>
              <a:rPr lang="en-GB" sz="1000" dirty="0">
                <a:solidFill>
                  <a:schemeClr val="bg1">
                    <a:lumMod val="95000"/>
                  </a:schemeClr>
                </a:solidFill>
              </a:rPr>
              <a:t>*= ~ EUR 9 billion of direct SME support. over the period 2014-2020 </a:t>
            </a:r>
          </a:p>
          <a:p>
            <a:r>
              <a:rPr lang="fr-BE" sz="1000" dirty="0">
                <a:solidFill>
                  <a:schemeClr val="bg1">
                    <a:lumMod val="95000"/>
                  </a:schemeClr>
                </a:solidFill>
              </a:rPr>
              <a:t> </a:t>
            </a:r>
          </a:p>
        </p:txBody>
      </p:sp>
      <p:sp>
        <p:nvSpPr>
          <p:cNvPr id="15368" name="Rectangle 11"/>
          <p:cNvSpPr>
            <a:spLocks noChangeArrowheads="1"/>
          </p:cNvSpPr>
          <p:nvPr/>
        </p:nvSpPr>
        <p:spPr bwMode="auto">
          <a:xfrm>
            <a:off x="204788" y="115888"/>
            <a:ext cx="8328025" cy="446087"/>
          </a:xfrm>
          <a:prstGeom prst="rect">
            <a:avLst/>
          </a:prstGeom>
          <a:noFill/>
          <a:ln w="9525">
            <a:noFill/>
            <a:miter lim="800000"/>
            <a:headEnd/>
            <a:tailEnd/>
          </a:ln>
        </p:spPr>
        <p:txBody>
          <a:bodyPr>
            <a:spAutoFit/>
          </a:bodyPr>
          <a:lstStyle/>
          <a:p>
            <a:pPr marL="617538" indent="-617538" algn="ctr" defTabSz="449263"/>
            <a:r>
              <a:rPr lang="en-GB" sz="2300">
                <a:solidFill>
                  <a:srgbClr val="0070C0"/>
                </a:solidFill>
                <a:ea typeface="Verdana" pitchFamily="34" charset="0"/>
                <a:cs typeface="Verdana" pitchFamily="34" charset="0"/>
              </a:rPr>
              <a:t>Horizon 2020 for SMEs</a:t>
            </a:r>
          </a:p>
        </p:txBody>
      </p:sp>
      <p:sp>
        <p:nvSpPr>
          <p:cNvPr id="15369" name="TextBox 11"/>
          <p:cNvSpPr txBox="1">
            <a:spLocks noChangeArrowheads="1"/>
          </p:cNvSpPr>
          <p:nvPr/>
        </p:nvSpPr>
        <p:spPr bwMode="auto">
          <a:xfrm>
            <a:off x="296863" y="5170488"/>
            <a:ext cx="1755775" cy="368300"/>
          </a:xfrm>
          <a:prstGeom prst="rect">
            <a:avLst/>
          </a:prstGeom>
          <a:noFill/>
          <a:ln w="9525">
            <a:noFill/>
            <a:miter lim="800000"/>
            <a:headEnd/>
            <a:tailEnd/>
          </a:ln>
        </p:spPr>
        <p:txBody>
          <a:bodyPr>
            <a:spAutoFit/>
          </a:bodyPr>
          <a:lstStyle/>
          <a:p>
            <a:pPr algn="ctr"/>
            <a:r>
              <a:rPr lang="fr-BE" sz="1800" dirty="0">
                <a:solidFill>
                  <a:schemeClr val="bg1">
                    <a:lumMod val="95000"/>
                  </a:schemeClr>
                </a:solidFill>
                <a:ea typeface="ＭＳ Ｐゴシック" pitchFamily="34" charset="-128"/>
              </a:rPr>
              <a:t>MSCA (ES)</a:t>
            </a:r>
            <a:endParaRPr lang="en-GB" sz="1800" dirty="0">
              <a:solidFill>
                <a:schemeClr val="bg1">
                  <a:lumMod val="95000"/>
                </a:schemeClr>
              </a:solidFill>
              <a:ea typeface="ＭＳ Ｐゴシック" pitchFamily="34" charset="-128"/>
            </a:endParaRPr>
          </a:p>
        </p:txBody>
      </p:sp>
      <p:sp>
        <p:nvSpPr>
          <p:cNvPr id="15370" name="TextBox 11"/>
          <p:cNvSpPr txBox="1">
            <a:spLocks noChangeArrowheads="1"/>
          </p:cNvSpPr>
          <p:nvPr/>
        </p:nvSpPr>
        <p:spPr bwMode="auto">
          <a:xfrm>
            <a:off x="168275" y="3887788"/>
            <a:ext cx="1971675" cy="646331"/>
          </a:xfrm>
          <a:prstGeom prst="rect">
            <a:avLst/>
          </a:prstGeom>
          <a:noFill/>
          <a:ln w="9525">
            <a:noFill/>
            <a:miter lim="800000"/>
            <a:headEnd/>
            <a:tailEnd/>
          </a:ln>
        </p:spPr>
        <p:txBody>
          <a:bodyPr>
            <a:spAutoFit/>
          </a:bodyPr>
          <a:lstStyle/>
          <a:p>
            <a:pPr algn="ctr"/>
            <a:r>
              <a:rPr lang="fr-BE" sz="1800" dirty="0">
                <a:solidFill>
                  <a:schemeClr val="bg1">
                    <a:lumMod val="95000"/>
                  </a:schemeClr>
                </a:solidFill>
                <a:ea typeface="ＭＳ Ｐゴシック" pitchFamily="34" charset="-128"/>
              </a:rPr>
              <a:t>'Access to </a:t>
            </a:r>
            <a:r>
              <a:rPr lang="fr-BE" sz="1800" dirty="0" err="1">
                <a:solidFill>
                  <a:schemeClr val="bg1">
                    <a:lumMod val="95000"/>
                  </a:schemeClr>
                </a:solidFill>
                <a:ea typeface="ＭＳ Ｐゴシック" pitchFamily="34" charset="-128"/>
              </a:rPr>
              <a:t>Risk</a:t>
            </a:r>
            <a:r>
              <a:rPr lang="fr-BE" sz="1800" dirty="0">
                <a:solidFill>
                  <a:schemeClr val="bg1">
                    <a:lumMod val="95000"/>
                  </a:schemeClr>
                </a:solidFill>
                <a:ea typeface="ＭＳ Ｐゴシック" pitchFamily="34" charset="-128"/>
              </a:rPr>
              <a:t> Finance' (IL)</a:t>
            </a:r>
            <a:endParaRPr lang="en-GB" sz="1800" dirty="0">
              <a:solidFill>
                <a:schemeClr val="bg1">
                  <a:lumMod val="95000"/>
                </a:schemeClr>
              </a:solidFill>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127"/>
            <a:ext cx="8229600" cy="936625"/>
          </a:xfrm>
        </p:spPr>
        <p:txBody>
          <a:bodyPr/>
          <a:lstStyle/>
          <a:p>
            <a:r>
              <a:rPr lang="fr-BE" altLang="en-US" sz="2400" dirty="0" smtClean="0">
                <a:latin typeface="Arial Narrow" pitchFamily="34" charset="0"/>
              </a:rPr>
              <a:t>An </a:t>
            </a:r>
            <a:r>
              <a:rPr lang="fr-BE" altLang="en-US" sz="2400" dirty="0" err="1" smtClean="0">
                <a:latin typeface="Arial Narrow" pitchFamily="34" charset="0"/>
              </a:rPr>
              <a:t>Encouraging</a:t>
            </a:r>
            <a:r>
              <a:rPr lang="fr-BE" altLang="en-US" sz="2400" dirty="0" smtClean="0">
                <a:latin typeface="Arial Narrow" pitchFamily="34" charset="0"/>
              </a:rPr>
              <a:t> Start!</a:t>
            </a:r>
            <a:endParaRPr lang="en-GB" sz="2400" dirty="0">
              <a:latin typeface="Arial Narrow" pitchFamily="34" charset="0"/>
            </a:endParaRPr>
          </a:p>
        </p:txBody>
      </p:sp>
      <p:sp>
        <p:nvSpPr>
          <p:cNvPr id="3" name="Content Placeholder 2"/>
          <p:cNvSpPr>
            <a:spLocks noGrp="1"/>
          </p:cNvSpPr>
          <p:nvPr>
            <p:ph idx="4294967295"/>
          </p:nvPr>
        </p:nvSpPr>
        <p:spPr>
          <a:xfrm>
            <a:off x="457200" y="1196752"/>
            <a:ext cx="8229600" cy="5051648"/>
          </a:xfrm>
        </p:spPr>
        <p:txBody>
          <a:bodyPr numCol="1"/>
          <a:lstStyle/>
          <a:p>
            <a:pPr>
              <a:buFont typeface="Arial" panose="020B0604020202020204" pitchFamily="34" charset="0"/>
              <a:buChar char="•"/>
              <a:defRPr/>
            </a:pPr>
            <a:r>
              <a:rPr lang="en-GB" sz="1800" dirty="0" smtClean="0">
                <a:solidFill>
                  <a:schemeClr val="tx1"/>
                </a:solidFill>
                <a:latin typeface="Arial Narrow" pitchFamily="34" charset="0"/>
              </a:rPr>
              <a:t>9 months into Horizon implementation. SMEs represent…</a:t>
            </a:r>
          </a:p>
          <a:p>
            <a:pPr marL="1484313" lvl="2" indent="-342900">
              <a:buFont typeface="Arial" panose="020B0604020202020204" pitchFamily="34" charset="0"/>
              <a:buChar char="•"/>
              <a:defRPr/>
            </a:pPr>
            <a:r>
              <a:rPr lang="en-GB" sz="1800" dirty="0" smtClean="0">
                <a:solidFill>
                  <a:schemeClr val="tx1"/>
                </a:solidFill>
                <a:latin typeface="Arial Narrow" pitchFamily="34" charset="0"/>
              </a:rPr>
              <a:t>1/4 of applicants (24.82%) </a:t>
            </a:r>
          </a:p>
          <a:p>
            <a:pPr marL="1484313" lvl="2" indent="-342900">
              <a:buFont typeface="Arial" panose="020B0604020202020204" pitchFamily="34" charset="0"/>
              <a:buChar char="•"/>
              <a:defRPr/>
            </a:pPr>
            <a:r>
              <a:rPr lang="en-GB" sz="1800" dirty="0" smtClean="0">
                <a:solidFill>
                  <a:schemeClr val="tx1"/>
                </a:solidFill>
                <a:latin typeface="Arial Narrow" pitchFamily="34" charset="0"/>
              </a:rPr>
              <a:t>1/5 of beneficiaries (19.55%) </a:t>
            </a:r>
          </a:p>
          <a:p>
            <a:pPr marL="1484313" lvl="2" indent="-342900">
              <a:buFont typeface="Arial" panose="020B0604020202020204" pitchFamily="34" charset="0"/>
              <a:buChar char="•"/>
              <a:defRPr/>
            </a:pPr>
            <a:r>
              <a:rPr lang="en-GB" sz="1800" dirty="0" smtClean="0">
                <a:solidFill>
                  <a:schemeClr val="tx1"/>
                </a:solidFill>
                <a:latin typeface="Arial Narrow" pitchFamily="34" charset="0"/>
              </a:rPr>
              <a:t>1/6 of budget allocation (16.18%)</a:t>
            </a:r>
          </a:p>
          <a:p>
            <a:pPr lvl="2" indent="0">
              <a:defRPr/>
            </a:pPr>
            <a:endParaRPr lang="en-GB" sz="1800" dirty="0" smtClean="0">
              <a:solidFill>
                <a:schemeClr val="tx1"/>
              </a:solidFill>
              <a:latin typeface="Arial Narrow" pitchFamily="34" charset="0"/>
            </a:endParaRPr>
          </a:p>
          <a:p>
            <a:pPr marL="342900" lvl="1" indent="-342900">
              <a:buFont typeface="Arial" panose="020B0604020202020204" pitchFamily="34" charset="0"/>
              <a:buChar char="•"/>
              <a:defRPr/>
            </a:pPr>
            <a:r>
              <a:rPr lang="en-GB" sz="1800" dirty="0" smtClean="0">
                <a:solidFill>
                  <a:schemeClr val="tx1"/>
                </a:solidFill>
                <a:latin typeface="Arial Narrow" pitchFamily="34" charset="0"/>
              </a:rPr>
              <a:t>What about the target (set by Council and EP) to allocate 20% of the budget for Societal Challenges and LEITs to SMEs?</a:t>
            </a:r>
          </a:p>
          <a:p>
            <a:pPr marL="1484313" lvl="2" indent="-342900">
              <a:buFont typeface="Arial" panose="020B0604020202020204" pitchFamily="34" charset="0"/>
              <a:buChar char="•"/>
              <a:defRPr/>
            </a:pPr>
            <a:r>
              <a:rPr lang="en-GB" sz="1800" dirty="0" smtClean="0">
                <a:solidFill>
                  <a:schemeClr val="tx1"/>
                </a:solidFill>
                <a:latin typeface="Arial Narrow" pitchFamily="34" charset="0"/>
              </a:rPr>
              <a:t>For Societal Challenges. we are at close to 12% (11.98%)</a:t>
            </a:r>
          </a:p>
          <a:p>
            <a:pPr marL="1484313" lvl="2" indent="-342900">
              <a:buFont typeface="Arial" panose="020B0604020202020204" pitchFamily="34" charset="0"/>
              <a:buChar char="•"/>
              <a:defRPr/>
            </a:pPr>
            <a:r>
              <a:rPr lang="en-GB" sz="1800" dirty="0" smtClean="0">
                <a:solidFill>
                  <a:schemeClr val="tx1"/>
                </a:solidFill>
                <a:latin typeface="Arial Narrow" pitchFamily="34" charset="0"/>
              </a:rPr>
              <a:t>For LEITs. we are at about 21.4% (21.46%)</a:t>
            </a:r>
          </a:p>
          <a:p>
            <a:pPr marL="1484313" lvl="2" indent="-342900">
              <a:buFont typeface="Arial" panose="020B0604020202020204" pitchFamily="34" charset="0"/>
              <a:buChar char="•"/>
              <a:defRPr/>
            </a:pPr>
            <a:r>
              <a:rPr lang="en-GB" sz="1800" b="1" dirty="0" smtClean="0">
                <a:solidFill>
                  <a:schemeClr val="tx1"/>
                </a:solidFill>
                <a:latin typeface="Arial Narrow" pitchFamily="34" charset="0"/>
              </a:rPr>
              <a:t>For both together we are currently at 18.12%</a:t>
            </a:r>
          </a:p>
          <a:p>
            <a:pPr marL="1484313" lvl="2" indent="-342900">
              <a:buFont typeface="Arial" panose="020B0604020202020204" pitchFamily="34" charset="0"/>
              <a:buChar char="•"/>
              <a:defRPr/>
            </a:pPr>
            <a:r>
              <a:rPr lang="en-GB" sz="1800" dirty="0" smtClean="0">
                <a:solidFill>
                  <a:schemeClr val="tx1"/>
                </a:solidFill>
                <a:latin typeface="Arial Narrow" pitchFamily="34" charset="0"/>
              </a:rPr>
              <a:t>This while the full impact of SME instrument funding has not kicked in yet (no phase 2 yet)</a:t>
            </a:r>
          </a:p>
          <a:p>
            <a:pPr marL="1484313" lvl="2" indent="-342900">
              <a:buFont typeface="Arial" panose="020B0604020202020204" pitchFamily="34" charset="0"/>
              <a:buChar char="•"/>
              <a:defRPr/>
            </a:pPr>
            <a:r>
              <a:rPr lang="en-GB" sz="1800" dirty="0" smtClean="0">
                <a:solidFill>
                  <a:schemeClr val="tx1"/>
                </a:solidFill>
                <a:latin typeface="Arial Narrow" pitchFamily="34" charset="0"/>
              </a:rPr>
              <a:t>On the basis of an extrapolation taking into account the full impact of SME instrument phase 2, it can be assumed that the </a:t>
            </a:r>
            <a:r>
              <a:rPr lang="en-GB" sz="1800" b="1" dirty="0" smtClean="0">
                <a:solidFill>
                  <a:schemeClr val="tx1"/>
                </a:solidFill>
                <a:latin typeface="Arial Narrow" pitchFamily="34" charset="0"/>
              </a:rPr>
              <a:t>target will be exceeded by 2-3% for 2014-2015</a:t>
            </a:r>
            <a:endParaRPr lang="en-GB" sz="1800" b="1" dirty="0">
              <a:solidFill>
                <a:schemeClr val="tx1"/>
              </a:solidFill>
              <a:latin typeface="Arial Narrow" pitchFamily="34" charset="0"/>
            </a:endParaRPr>
          </a:p>
        </p:txBody>
      </p:sp>
      <p:sp>
        <p:nvSpPr>
          <p:cNvPr id="4" name="Footer Placeholder 3"/>
          <p:cNvSpPr>
            <a:spLocks noGrp="1"/>
          </p:cNvSpPr>
          <p:nvPr>
            <p:ph type="ftr" sz="quarter" idx="3"/>
          </p:nvPr>
        </p:nvSpPr>
        <p:spPr>
          <a:xfrm>
            <a:off x="251520" y="6309320"/>
            <a:ext cx="2895600" cy="476250"/>
          </a:xfrm>
        </p:spPr>
        <p:txBody>
          <a:bodyPr/>
          <a:lstStyle/>
          <a:p>
            <a:pPr>
              <a:defRPr/>
            </a:pPr>
            <a:endParaRPr/>
          </a:p>
        </p:txBody>
      </p:sp>
      <p:sp>
        <p:nvSpPr>
          <p:cNvPr id="5" name="Slide Number Placeholder 4"/>
          <p:cNvSpPr>
            <a:spLocks noGrp="1"/>
          </p:cNvSpPr>
          <p:nvPr>
            <p:ph type="sldNum" sz="quarter" idx="4"/>
          </p:nvPr>
        </p:nvSpPr>
        <p:spPr>
          <a:xfrm>
            <a:off x="4067944" y="6237312"/>
            <a:ext cx="1008112" cy="476250"/>
          </a:xfrm>
        </p:spPr>
        <p:txBody>
          <a:bodyPr/>
          <a:lstStyle/>
          <a:p>
            <a:pPr>
              <a:defRPr/>
            </a:pPr>
            <a:fld id="{9C8D21B7-B314-438C-91E9-7FF9087DC078}" type="slidenum">
              <a:rPr lang="en-GB" smtClean="0"/>
              <a:pPr>
                <a:defRPr/>
              </a:pPr>
              <a:t>4</a:t>
            </a:fld>
            <a:endParaRPr lang="en-GB" dirty="0"/>
          </a:p>
        </p:txBody>
      </p:sp>
      <p:sp>
        <p:nvSpPr>
          <p:cNvPr id="6" name="TextBox 5"/>
          <p:cNvSpPr txBox="1"/>
          <p:nvPr/>
        </p:nvSpPr>
        <p:spPr>
          <a:xfrm>
            <a:off x="611560" y="2060848"/>
            <a:ext cx="7992888" cy="369332"/>
          </a:xfrm>
          <a:prstGeom prst="rect">
            <a:avLst/>
          </a:prstGeom>
          <a:noFill/>
        </p:spPr>
        <p:txBody>
          <a:bodyPr wrap="square" numCol="2" rtlCol="0">
            <a:spAutoFit/>
          </a:bodyPr>
          <a:lstStyle/>
          <a:p>
            <a:pPr fontAlgn="base">
              <a:spcBef>
                <a:spcPct val="0"/>
              </a:spcBef>
              <a:spcAft>
                <a:spcPct val="0"/>
              </a:spcAft>
            </a:pPr>
            <a:endParaRPr lang="en-GB" dirty="0" err="1" smtClean="0">
              <a:solidFill>
                <a:srgbClr val="000000"/>
              </a:solidFill>
            </a:endParaRPr>
          </a:p>
        </p:txBody>
      </p:sp>
    </p:spTree>
    <p:extLst>
      <p:ext uri="{BB962C8B-B14F-4D97-AF65-F5344CB8AC3E}">
        <p14:creationId xmlns:p14="http://schemas.microsoft.com/office/powerpoint/2010/main" xmlns="" val="2110733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p:cNvPicPr>
            <a:picLocks noChangeAspect="1" noChangeArrowheads="1"/>
          </p:cNvPicPr>
          <p:nvPr/>
        </p:nvPicPr>
        <p:blipFill>
          <a:blip r:embed="rId2" cstate="print"/>
          <a:srcRect/>
          <a:stretch>
            <a:fillRect/>
          </a:stretch>
        </p:blipFill>
        <p:spPr bwMode="auto">
          <a:xfrm>
            <a:off x="0" y="-20638"/>
            <a:ext cx="9144000" cy="6473826"/>
          </a:xfrm>
          <a:prstGeom prst="rect">
            <a:avLst/>
          </a:prstGeom>
          <a:noFill/>
          <a:ln w="9525">
            <a:noFill/>
            <a:miter lim="800000"/>
            <a:headEnd/>
            <a:tailEnd/>
          </a:ln>
        </p:spPr>
      </p:pic>
      <p:sp>
        <p:nvSpPr>
          <p:cNvPr id="26627" name="Rectangle 3"/>
          <p:cNvSpPr>
            <a:spLocks noChangeArrowheads="1"/>
          </p:cNvSpPr>
          <p:nvPr/>
        </p:nvSpPr>
        <p:spPr bwMode="auto">
          <a:xfrm>
            <a:off x="436563" y="3654425"/>
            <a:ext cx="1495425" cy="307975"/>
          </a:xfrm>
          <a:prstGeom prst="rect">
            <a:avLst/>
          </a:prstGeom>
          <a:noFill/>
          <a:ln w="9525">
            <a:noFill/>
            <a:miter lim="800000"/>
            <a:headEnd/>
            <a:tailEnd/>
          </a:ln>
        </p:spPr>
        <p:txBody>
          <a:bodyPr wrap="none">
            <a:spAutoFit/>
          </a:bodyPr>
          <a:lstStyle/>
          <a:p>
            <a:pPr algn="ctr"/>
            <a:r>
              <a:rPr lang="en-GB" sz="1400">
                <a:solidFill>
                  <a:srgbClr val="22228B"/>
                </a:solidFill>
                <a:ea typeface="ＭＳ Ｐゴシック" pitchFamily="34" charset="-128"/>
                <a:cs typeface="Arial" charset="0"/>
              </a:rPr>
              <a:t>10%  budget</a:t>
            </a:r>
          </a:p>
        </p:txBody>
      </p:sp>
      <p:sp>
        <p:nvSpPr>
          <p:cNvPr id="26628" name="Rectangle 8"/>
          <p:cNvSpPr>
            <a:spLocks noChangeArrowheads="1"/>
          </p:cNvSpPr>
          <p:nvPr/>
        </p:nvSpPr>
        <p:spPr bwMode="auto">
          <a:xfrm>
            <a:off x="3943350" y="4149725"/>
            <a:ext cx="1433513" cy="307975"/>
          </a:xfrm>
          <a:prstGeom prst="rect">
            <a:avLst/>
          </a:prstGeom>
          <a:noFill/>
          <a:ln w="9525">
            <a:noFill/>
            <a:miter lim="800000"/>
            <a:headEnd/>
            <a:tailEnd/>
          </a:ln>
        </p:spPr>
        <p:txBody>
          <a:bodyPr wrap="none">
            <a:spAutoFit/>
          </a:bodyPr>
          <a:lstStyle/>
          <a:p>
            <a:pPr algn="ctr"/>
            <a:r>
              <a:rPr lang="en-GB" sz="1400">
                <a:solidFill>
                  <a:srgbClr val="22228B"/>
                </a:solidFill>
                <a:ea typeface="ＭＳ Ｐゴシック" pitchFamily="34" charset="-128"/>
                <a:cs typeface="Arial" charset="0"/>
              </a:rPr>
              <a:t>88% budget</a:t>
            </a:r>
          </a:p>
        </p:txBody>
      </p:sp>
      <p:sp>
        <p:nvSpPr>
          <p:cNvPr id="26629" name="Rectangle 10"/>
          <p:cNvSpPr>
            <a:spLocks noChangeArrowheads="1"/>
          </p:cNvSpPr>
          <p:nvPr/>
        </p:nvSpPr>
        <p:spPr bwMode="auto">
          <a:xfrm>
            <a:off x="7140575" y="2427288"/>
            <a:ext cx="1304925" cy="307975"/>
          </a:xfrm>
          <a:prstGeom prst="rect">
            <a:avLst/>
          </a:prstGeom>
          <a:noFill/>
          <a:ln w="9525">
            <a:noFill/>
            <a:miter lim="800000"/>
            <a:headEnd/>
            <a:tailEnd/>
          </a:ln>
        </p:spPr>
        <p:txBody>
          <a:bodyPr wrap="none">
            <a:spAutoFit/>
          </a:bodyPr>
          <a:lstStyle/>
          <a:p>
            <a:pPr algn="ctr"/>
            <a:r>
              <a:rPr lang="en-GB" sz="1400">
                <a:solidFill>
                  <a:srgbClr val="22228B"/>
                </a:solidFill>
                <a:ea typeface="ＭＳ Ｐゴシック" pitchFamily="34" charset="-128"/>
                <a:cs typeface="Arial" charset="0"/>
              </a:rPr>
              <a:t>2% budget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127"/>
            <a:ext cx="8229600" cy="936625"/>
          </a:xfrm>
        </p:spPr>
        <p:txBody>
          <a:bodyPr/>
          <a:lstStyle/>
          <a:p>
            <a:r>
              <a:rPr lang="fr-BE" altLang="en-US" sz="2400" dirty="0" err="1" smtClean="0">
                <a:solidFill>
                  <a:schemeClr val="tx1"/>
                </a:solidFill>
                <a:latin typeface="Arial Narrow" pitchFamily="34" charset="0"/>
                <a:ea typeface="ＭＳ Ｐゴシック" pitchFamily="34" charset="-128"/>
              </a:rPr>
              <a:t>Themes</a:t>
            </a:r>
            <a:r>
              <a:rPr lang="fr-BE" altLang="en-US" sz="2400" dirty="0" smtClean="0">
                <a:solidFill>
                  <a:schemeClr val="tx1"/>
                </a:solidFill>
                <a:latin typeface="Arial Narrow" pitchFamily="34" charset="0"/>
                <a:ea typeface="ＭＳ Ｐゴシック" pitchFamily="34" charset="-128"/>
              </a:rPr>
              <a:t> for 2014-2015</a:t>
            </a:r>
            <a:endParaRPr lang="en-GB" sz="2400" dirty="0">
              <a:solidFill>
                <a:schemeClr val="tx1"/>
              </a:solidFill>
              <a:latin typeface="Arial Narrow" pitchFamily="34" charset="0"/>
            </a:endParaRPr>
          </a:p>
        </p:txBody>
      </p:sp>
      <p:sp>
        <p:nvSpPr>
          <p:cNvPr id="3" name="Content Placeholder 2"/>
          <p:cNvSpPr>
            <a:spLocks noGrp="1"/>
          </p:cNvSpPr>
          <p:nvPr>
            <p:ph idx="4294967295"/>
          </p:nvPr>
        </p:nvSpPr>
        <p:spPr>
          <a:xfrm>
            <a:off x="457200" y="1196752"/>
            <a:ext cx="8229600" cy="555848"/>
          </a:xfrm>
        </p:spPr>
        <p:txBody>
          <a:bodyPr numCol="1"/>
          <a:lstStyle/>
          <a:p>
            <a:pPr marL="36512" lvl="1" indent="0" eaLnBrk="1" hangingPunct="1">
              <a:spcBef>
                <a:spcPct val="35000"/>
              </a:spcBef>
              <a:buClr>
                <a:srgbClr val="2D2D8A"/>
              </a:buClr>
              <a:buSzPct val="120000"/>
              <a:buNone/>
            </a:pPr>
            <a:r>
              <a:rPr lang="en-GB" altLang="en-US" dirty="0" smtClean="0">
                <a:solidFill>
                  <a:schemeClr val="tx1"/>
                </a:solidFill>
                <a:latin typeface="Arial Narrow" pitchFamily="34" charset="0"/>
                <a:ea typeface="ＭＳ Ｐゴシック" pitchFamily="34" charset="-128"/>
              </a:rPr>
              <a:t>In </a:t>
            </a:r>
            <a:r>
              <a:rPr lang="en-GB" altLang="en-US" dirty="0">
                <a:solidFill>
                  <a:schemeClr val="tx1"/>
                </a:solidFill>
                <a:latin typeface="Arial Narrow" pitchFamily="34" charset="0"/>
                <a:ea typeface="ＭＳ Ｐゴシック" pitchFamily="34" charset="-128"/>
              </a:rPr>
              <a:t>2014 and 2015 the SME Instrument will sponsor SMEs operating within 13 themes:</a:t>
            </a:r>
          </a:p>
          <a:p>
            <a:pPr marL="36512" lvl="1" indent="0" eaLnBrk="1" hangingPunct="1">
              <a:spcBef>
                <a:spcPct val="35000"/>
              </a:spcBef>
              <a:buClr>
                <a:srgbClr val="2D2D8A"/>
              </a:buClr>
              <a:buSzPct val="120000"/>
              <a:buNone/>
            </a:pPr>
            <a:endParaRPr lang="en-GB" altLang="en-US" dirty="0">
              <a:ea typeface="ＭＳ Ｐゴシック" pitchFamily="34" charset="-128"/>
            </a:endParaRPr>
          </a:p>
        </p:txBody>
      </p:sp>
      <p:sp>
        <p:nvSpPr>
          <p:cNvPr id="4" name="Footer Placeholder 3"/>
          <p:cNvSpPr>
            <a:spLocks noGrp="1"/>
          </p:cNvSpPr>
          <p:nvPr>
            <p:ph type="ftr" sz="quarter" idx="3"/>
          </p:nvPr>
        </p:nvSpPr>
        <p:spPr>
          <a:xfrm>
            <a:off x="251520" y="6309320"/>
            <a:ext cx="2895600" cy="476250"/>
          </a:xfrm>
        </p:spPr>
        <p:txBody>
          <a:bodyPr/>
          <a:lstStyle/>
          <a:p>
            <a:pPr>
              <a:defRPr/>
            </a:pPr>
            <a:endParaRPr/>
          </a:p>
        </p:txBody>
      </p:sp>
      <p:sp>
        <p:nvSpPr>
          <p:cNvPr id="5" name="Slide Number Placeholder 4"/>
          <p:cNvSpPr>
            <a:spLocks noGrp="1"/>
          </p:cNvSpPr>
          <p:nvPr>
            <p:ph type="sldNum" sz="quarter" idx="4"/>
          </p:nvPr>
        </p:nvSpPr>
        <p:spPr>
          <a:xfrm>
            <a:off x="4067944" y="6237312"/>
            <a:ext cx="1008112" cy="476250"/>
          </a:xfrm>
        </p:spPr>
        <p:txBody>
          <a:bodyPr/>
          <a:lstStyle/>
          <a:p>
            <a:pPr>
              <a:defRPr/>
            </a:pPr>
            <a:fld id="{9C8D21B7-B314-438C-91E9-7FF9087DC078}" type="slidenum">
              <a:rPr lang="en-GB" smtClean="0"/>
              <a:pPr>
                <a:defRPr/>
              </a:pPr>
              <a:t>6</a:t>
            </a:fld>
            <a:endParaRPr lang="en-GB" dirty="0"/>
          </a:p>
        </p:txBody>
      </p:sp>
      <p:sp>
        <p:nvSpPr>
          <p:cNvPr id="6" name="TextBox 5"/>
          <p:cNvSpPr txBox="1"/>
          <p:nvPr/>
        </p:nvSpPr>
        <p:spPr>
          <a:xfrm>
            <a:off x="611560" y="1752600"/>
            <a:ext cx="7992888" cy="4275016"/>
          </a:xfrm>
          <a:prstGeom prst="rect">
            <a:avLst/>
          </a:prstGeom>
          <a:noFill/>
        </p:spPr>
        <p:txBody>
          <a:bodyPr wrap="square" numCol="2" rtlCol="0">
            <a:spAutoFit/>
          </a:bodyPr>
          <a:lstStyle/>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sz="2000" dirty="0" smtClean="0">
                <a:latin typeface="Arial Narrow" pitchFamily="34" charset="0"/>
                <a:ea typeface="ＭＳ Ｐゴシック" pitchFamily="34" charset="-128"/>
              </a:rPr>
              <a:t>ICT: open disruptive innovation</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sz="2000" dirty="0" smtClean="0">
                <a:latin typeface="Arial Narrow" pitchFamily="34" charset="0"/>
                <a:ea typeface="ＭＳ Ｐゴシック" pitchFamily="34" charset="-128"/>
              </a:rPr>
              <a:t>Nanotech</a:t>
            </a:r>
            <a:r>
              <a:rPr lang="en-GB" altLang="en-US" sz="2000" dirty="0">
                <a:latin typeface="Arial Narrow" pitchFamily="34" charset="0"/>
                <a:ea typeface="ＭＳ Ｐゴシック" pitchFamily="34" charset="-128"/>
              </a:rPr>
              <a:t>, or other advanced </a:t>
            </a:r>
            <a:r>
              <a:rPr lang="en-GB" altLang="en-US" sz="2000" dirty="0" smtClean="0">
                <a:latin typeface="Arial Narrow" pitchFamily="34" charset="0"/>
                <a:ea typeface="ＭＳ Ｐゴシック" pitchFamily="34" charset="-128"/>
              </a:rPr>
              <a:t>tech for </a:t>
            </a:r>
            <a:r>
              <a:rPr lang="en-GB" altLang="en-US" sz="2000" dirty="0">
                <a:latin typeface="Arial Narrow" pitchFamily="34" charset="0"/>
                <a:ea typeface="ＭＳ Ｐゴシック" pitchFamily="34" charset="-128"/>
              </a:rPr>
              <a:t>manufacturing and materials</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sz="2000" dirty="0">
                <a:latin typeface="Arial Narrow" pitchFamily="34" charset="0"/>
                <a:ea typeface="ＭＳ Ｐゴシック" pitchFamily="34" charset="-128"/>
              </a:rPr>
              <a:t>Space research and development</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sz="2000" dirty="0">
                <a:latin typeface="Arial Narrow" pitchFamily="34" charset="0"/>
                <a:ea typeface="ＭＳ Ｐゴシック" pitchFamily="34" charset="-128"/>
              </a:rPr>
              <a:t>Diagnostics devices and biomarkers</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sz="2000" dirty="0">
                <a:latin typeface="Arial Narrow" pitchFamily="34" charset="0"/>
                <a:ea typeface="ＭＳ Ｐゴシック" pitchFamily="34" charset="-128"/>
              </a:rPr>
              <a:t>Sustainable food production and processing</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sz="2000" dirty="0">
                <a:latin typeface="Arial Narrow" pitchFamily="34" charset="0"/>
                <a:ea typeface="ＭＳ Ｐゴシック" pitchFamily="34" charset="-128"/>
              </a:rPr>
              <a:t>Blue growth</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sz="2000" dirty="0">
                <a:latin typeface="Arial Narrow" pitchFamily="34" charset="0"/>
                <a:ea typeface="ＭＳ Ｐゴシック" pitchFamily="34" charset="-128"/>
              </a:rPr>
              <a:t>Low carbon energy </a:t>
            </a:r>
            <a:r>
              <a:rPr lang="en-GB" altLang="en-US" sz="2000" dirty="0" smtClean="0">
                <a:latin typeface="Arial Narrow" pitchFamily="34" charset="0"/>
                <a:ea typeface="ＭＳ Ｐゴシック" pitchFamily="34" charset="-128"/>
              </a:rPr>
              <a:t>systems</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sz="2000" dirty="0" smtClean="0">
                <a:latin typeface="Arial Narrow" pitchFamily="34" charset="0"/>
                <a:ea typeface="ＭＳ Ｐゴシック" pitchFamily="34" charset="-128"/>
              </a:rPr>
              <a:t>Greener </a:t>
            </a:r>
            <a:r>
              <a:rPr lang="en-GB" altLang="en-US" sz="2000" dirty="0">
                <a:latin typeface="Arial Narrow" pitchFamily="34" charset="0"/>
                <a:ea typeface="ＭＳ Ｐゴシック" pitchFamily="34" charset="-128"/>
              </a:rPr>
              <a:t>and more integrated </a:t>
            </a:r>
            <a:r>
              <a:rPr lang="en-GB" altLang="en-US" sz="2000" dirty="0" smtClean="0">
                <a:latin typeface="Arial Narrow" pitchFamily="34" charset="0"/>
                <a:ea typeface="ＭＳ Ｐゴシック" pitchFamily="34" charset="-128"/>
              </a:rPr>
              <a:t>transport</a:t>
            </a:r>
            <a:endParaRPr lang="en-US" altLang="en-US" sz="2000" dirty="0">
              <a:latin typeface="Arial Narrow" pitchFamily="34" charset="0"/>
              <a:ea typeface="ＭＳ Ｐゴシック" pitchFamily="34" charset="-128"/>
            </a:endParaRP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sz="2000" dirty="0" err="1" smtClean="0">
                <a:latin typeface="Arial Narrow" pitchFamily="34" charset="0"/>
                <a:ea typeface="ＭＳ Ｐゴシック" pitchFamily="34" charset="-128"/>
              </a:rPr>
              <a:t>Eco-innovation</a:t>
            </a:r>
            <a:r>
              <a:rPr lang="en-GB" altLang="en-US" sz="2000" dirty="0" smtClean="0">
                <a:latin typeface="Arial Narrow" pitchFamily="34" charset="0"/>
                <a:ea typeface="ＭＳ Ｐゴシック" pitchFamily="34" charset="-128"/>
              </a:rPr>
              <a:t> </a:t>
            </a:r>
            <a:r>
              <a:rPr lang="en-GB" altLang="en-US" sz="2000" dirty="0">
                <a:latin typeface="Arial Narrow" pitchFamily="34" charset="0"/>
                <a:ea typeface="ＭＳ Ｐゴシック" pitchFamily="34" charset="-128"/>
              </a:rPr>
              <a:t>and sustainable raw material supply</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latin typeface="Arial Narrow" pitchFamily="34" charset="0"/>
                <a:ea typeface="ＭＳ Ｐゴシック" pitchFamily="34" charset="-128"/>
              </a:rPr>
              <a:t>Urban critical infrastructure</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latin typeface="Arial Narrow" pitchFamily="34" charset="0"/>
                <a:ea typeface="ＭＳ Ｐゴシック" pitchFamily="34" charset="-128"/>
              </a:rPr>
              <a:t>Biotechnology-based industrial processes</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latin typeface="Arial Narrow" pitchFamily="34" charset="0"/>
                <a:ea typeface="ＭＳ Ｐゴシック" pitchFamily="34" charset="-128"/>
              </a:rPr>
              <a:t>Mobile e-government applications (2015 only)</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latin typeface="Arial Narrow" pitchFamily="34" charset="0"/>
                <a:ea typeface="ＭＳ Ｐゴシック" pitchFamily="34" charset="-128"/>
              </a:rPr>
              <a:t>SME business model innovation (2015 only)</a:t>
            </a:r>
          </a:p>
          <a:p>
            <a:pPr fontAlgn="base">
              <a:spcBef>
                <a:spcPct val="0"/>
              </a:spcBef>
              <a:spcAft>
                <a:spcPct val="0"/>
              </a:spcAft>
            </a:pPr>
            <a:endParaRPr lang="en-GB" dirty="0" err="1" smtClean="0">
              <a:solidFill>
                <a:srgbClr val="000000"/>
              </a:solidFill>
            </a:endParaRPr>
          </a:p>
        </p:txBody>
      </p:sp>
    </p:spTree>
    <p:extLst>
      <p:ext uri="{BB962C8B-B14F-4D97-AF65-F5344CB8AC3E}">
        <p14:creationId xmlns:p14="http://schemas.microsoft.com/office/powerpoint/2010/main" xmlns="" val="2110733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z="2400" dirty="0" err="1" smtClean="0">
                <a:solidFill>
                  <a:schemeClr val="tx1"/>
                </a:solidFill>
                <a:latin typeface="Arial Narrow" pitchFamily="34" charset="0"/>
                <a:ea typeface="ＭＳ Ｐゴシック" pitchFamily="34" charset="-128"/>
              </a:rPr>
              <a:t>Implementation</a:t>
            </a:r>
            <a:endParaRPr lang="en-GB" sz="2400" dirty="0">
              <a:solidFill>
                <a:schemeClr val="tx1"/>
              </a:solidFill>
              <a:latin typeface="Arial Narrow" pitchFamily="34" charset="0"/>
            </a:endParaRPr>
          </a:p>
        </p:txBody>
      </p:sp>
      <p:sp>
        <p:nvSpPr>
          <p:cNvPr id="3" name="Content Placeholder 2"/>
          <p:cNvSpPr>
            <a:spLocks noGrp="1"/>
          </p:cNvSpPr>
          <p:nvPr>
            <p:ph idx="1"/>
          </p:nvPr>
        </p:nvSpPr>
        <p:spPr>
          <a:xfrm>
            <a:off x="381000" y="990600"/>
            <a:ext cx="8229600" cy="5334000"/>
          </a:xfrm>
        </p:spPr>
        <p:txBody>
          <a:bodyPr/>
          <a:lstStyle/>
          <a:p>
            <a:pPr marL="780687" lvl="2" indent="-342900" eaLnBrk="1" hangingPunct="1">
              <a:spcBef>
                <a:spcPct val="35000"/>
              </a:spcBef>
              <a:buClr>
                <a:schemeClr val="accent6"/>
              </a:buClr>
              <a:buSzPct val="120000"/>
              <a:buFont typeface="Arial" panose="020B0604020202020204" pitchFamily="34" charset="0"/>
              <a:buChar char="•"/>
              <a:defRPr/>
            </a:pPr>
            <a:r>
              <a:rPr lang="en-GB" sz="2000" dirty="0" smtClean="0">
                <a:solidFill>
                  <a:schemeClr val="tx1"/>
                </a:solidFill>
                <a:latin typeface="Arial Narrow" pitchFamily="34" charset="0"/>
              </a:rPr>
              <a:t>Implemented centrally </a:t>
            </a:r>
            <a:r>
              <a:rPr lang="en-GB" sz="2000" u="sng" dirty="0" smtClean="0">
                <a:solidFill>
                  <a:schemeClr val="tx1"/>
                </a:solidFill>
                <a:latin typeface="Arial Narrow" pitchFamily="34" charset="0"/>
              </a:rPr>
              <a:t>by one agency </a:t>
            </a:r>
            <a:r>
              <a:rPr lang="en-GB" sz="2000" dirty="0" smtClean="0">
                <a:solidFill>
                  <a:schemeClr val="tx1"/>
                </a:solidFill>
                <a:latin typeface="Arial Narrow" pitchFamily="34" charset="0"/>
              </a:rPr>
              <a:t>(EASME)</a:t>
            </a:r>
          </a:p>
          <a:p>
            <a:pPr marL="780687" lvl="2" indent="-342900" eaLnBrk="1" hangingPunct="1">
              <a:spcBef>
                <a:spcPct val="35000"/>
              </a:spcBef>
              <a:buClr>
                <a:schemeClr val="accent6"/>
              </a:buClr>
              <a:buSzPct val="120000"/>
              <a:buFont typeface="Arial" panose="020B0604020202020204" pitchFamily="34" charset="0"/>
              <a:buChar char="•"/>
              <a:defRPr/>
            </a:pPr>
            <a:r>
              <a:rPr lang="en-GB" sz="2000" dirty="0" smtClean="0">
                <a:solidFill>
                  <a:schemeClr val="tx1"/>
                </a:solidFill>
                <a:latin typeface="Arial Narrow" pitchFamily="34" charset="0"/>
                <a:sym typeface="Wingdings" pitchFamily="2" charset="2"/>
              </a:rPr>
              <a:t>Continuously open call with around </a:t>
            </a:r>
            <a:r>
              <a:rPr lang="en-GB" sz="2000" dirty="0" smtClean="0">
                <a:solidFill>
                  <a:schemeClr val="tx1"/>
                </a:solidFill>
                <a:latin typeface="Arial Narrow" pitchFamily="34" charset="0"/>
              </a:rPr>
              <a:t>4 cut-off dates per year</a:t>
            </a:r>
          </a:p>
          <a:p>
            <a:pPr marL="780687" lvl="2" indent="-342900" eaLnBrk="1" hangingPunct="1">
              <a:spcBef>
                <a:spcPct val="35000"/>
              </a:spcBef>
              <a:buClr>
                <a:schemeClr val="accent6"/>
              </a:buClr>
              <a:buSzPct val="120000"/>
              <a:buFont typeface="Arial" panose="020B0604020202020204" pitchFamily="34" charset="0"/>
              <a:buChar char="•"/>
              <a:defRPr/>
            </a:pPr>
            <a:endParaRPr lang="en-GB" sz="2000" dirty="0" smtClean="0">
              <a:solidFill>
                <a:schemeClr val="tx1"/>
              </a:solidFill>
              <a:latin typeface="Arial Narrow" pitchFamily="34" charset="0"/>
            </a:endParaRPr>
          </a:p>
          <a:p>
            <a:pPr eaLnBrk="1" fontAlgn="t" hangingPunct="1">
              <a:buNone/>
            </a:pPr>
            <a:r>
              <a:rPr lang="en-GB" sz="2000" dirty="0" smtClean="0">
                <a:solidFill>
                  <a:schemeClr val="tx1"/>
                </a:solidFill>
                <a:latin typeface="Arial Narrow" pitchFamily="34" charset="0"/>
              </a:rPr>
              <a:t>		   2014 		             2015</a:t>
            </a:r>
          </a:p>
          <a:p>
            <a:pPr eaLnBrk="1" fontAlgn="t" hangingPunct="1">
              <a:buNone/>
            </a:pPr>
            <a:r>
              <a:rPr lang="en-GB" sz="2000" dirty="0" smtClean="0">
                <a:solidFill>
                  <a:schemeClr val="tx1"/>
                </a:solidFill>
                <a:latin typeface="Arial Narrow" pitchFamily="34" charset="0"/>
              </a:rPr>
              <a:t>		</a:t>
            </a:r>
            <a:r>
              <a:rPr lang="en-GB" sz="2000" u="sng" dirty="0" smtClean="0">
                <a:solidFill>
                  <a:schemeClr val="tx1"/>
                </a:solidFill>
                <a:latin typeface="Arial Narrow" pitchFamily="34" charset="0"/>
              </a:rPr>
              <a:t>Phase 1</a:t>
            </a:r>
            <a:r>
              <a:rPr lang="en-GB" sz="2000" dirty="0" smtClean="0">
                <a:solidFill>
                  <a:schemeClr val="tx1"/>
                </a:solidFill>
                <a:latin typeface="Arial Narrow" pitchFamily="34" charset="0"/>
              </a:rPr>
              <a:t>                             </a:t>
            </a:r>
            <a:r>
              <a:rPr lang="en-GB" sz="2000" u="sng" dirty="0" smtClean="0">
                <a:solidFill>
                  <a:schemeClr val="tx1"/>
                </a:solidFill>
                <a:latin typeface="Arial Narrow" pitchFamily="34" charset="0"/>
              </a:rPr>
              <a:t>Phase 1         </a:t>
            </a:r>
            <a:endParaRPr lang="en-GB" sz="2000" b="0" dirty="0" smtClean="0">
              <a:solidFill>
                <a:schemeClr val="tx1"/>
              </a:solidFill>
              <a:latin typeface="Arial Narrow" pitchFamily="34" charset="0"/>
            </a:endParaRPr>
          </a:p>
          <a:p>
            <a:pPr eaLnBrk="1" fontAlgn="t" hangingPunct="1">
              <a:buNone/>
            </a:pPr>
            <a:r>
              <a:rPr lang="en-GB" sz="2000" b="0" dirty="0" smtClean="0">
                <a:solidFill>
                  <a:schemeClr val="tx1"/>
                </a:solidFill>
                <a:latin typeface="Arial Narrow" pitchFamily="34" charset="0"/>
              </a:rPr>
              <a:t>		18/06/2014                         18/03/2015</a:t>
            </a:r>
          </a:p>
          <a:p>
            <a:pPr eaLnBrk="1" fontAlgn="t" hangingPunct="1">
              <a:buNone/>
            </a:pPr>
            <a:r>
              <a:rPr lang="en-GB" sz="2000" b="0" dirty="0" smtClean="0">
                <a:solidFill>
                  <a:schemeClr val="tx1"/>
                </a:solidFill>
                <a:latin typeface="Arial Narrow" pitchFamily="34" charset="0"/>
              </a:rPr>
              <a:t>		24/09/2014                         17/06/2015</a:t>
            </a:r>
          </a:p>
          <a:p>
            <a:pPr eaLnBrk="1" fontAlgn="t" hangingPunct="1">
              <a:buNone/>
            </a:pPr>
            <a:r>
              <a:rPr lang="en-GB" sz="2000" b="0" dirty="0" smtClean="0">
                <a:solidFill>
                  <a:schemeClr val="tx1"/>
                </a:solidFill>
                <a:latin typeface="Arial Narrow" pitchFamily="34" charset="0"/>
              </a:rPr>
              <a:t>		17/12/2014                         17/09/2015</a:t>
            </a:r>
          </a:p>
          <a:p>
            <a:pPr eaLnBrk="1" fontAlgn="t" hangingPunct="1">
              <a:buNone/>
            </a:pPr>
            <a:r>
              <a:rPr lang="en-US" sz="2000" b="0" dirty="0" smtClean="0">
                <a:solidFill>
                  <a:schemeClr val="tx1"/>
                </a:solidFill>
                <a:latin typeface="Arial Narrow" pitchFamily="34" charset="0"/>
              </a:rPr>
              <a:t>                                                           16/12/2015</a:t>
            </a:r>
            <a:endParaRPr lang="en-GB" sz="2000" b="0" dirty="0" smtClean="0">
              <a:solidFill>
                <a:schemeClr val="tx1"/>
              </a:solidFill>
              <a:latin typeface="Arial Narrow" pitchFamily="34" charset="0"/>
            </a:endParaRPr>
          </a:p>
          <a:p>
            <a:pPr eaLnBrk="1" fontAlgn="t" hangingPunct="1">
              <a:buNone/>
            </a:pPr>
            <a:r>
              <a:rPr lang="en-GB" sz="2000" dirty="0" smtClean="0">
                <a:solidFill>
                  <a:schemeClr val="tx1"/>
                </a:solidFill>
                <a:latin typeface="Arial Narrow" pitchFamily="34" charset="0"/>
              </a:rPr>
              <a:t>		</a:t>
            </a:r>
            <a:r>
              <a:rPr lang="en-GB" sz="2000" u="sng" dirty="0" smtClean="0">
                <a:solidFill>
                  <a:schemeClr val="tx1"/>
                </a:solidFill>
                <a:latin typeface="Arial Narrow" pitchFamily="34" charset="0"/>
              </a:rPr>
              <a:t>Phase 2 </a:t>
            </a:r>
            <a:r>
              <a:rPr lang="en-GB" sz="2000" dirty="0" smtClean="0">
                <a:solidFill>
                  <a:schemeClr val="tx1"/>
                </a:solidFill>
                <a:latin typeface="Arial Narrow" pitchFamily="34" charset="0"/>
              </a:rPr>
              <a:t>                            </a:t>
            </a:r>
            <a:r>
              <a:rPr lang="en-GB" sz="2000" u="sng" dirty="0" smtClean="0">
                <a:solidFill>
                  <a:schemeClr val="tx1"/>
                </a:solidFill>
                <a:latin typeface="Arial Narrow" pitchFamily="34" charset="0"/>
              </a:rPr>
              <a:t>Phase 2</a:t>
            </a:r>
            <a:endParaRPr lang="en-GB" sz="2000" b="0" dirty="0" smtClean="0">
              <a:solidFill>
                <a:schemeClr val="tx1"/>
              </a:solidFill>
              <a:latin typeface="Arial Narrow" pitchFamily="34" charset="0"/>
            </a:endParaRPr>
          </a:p>
          <a:p>
            <a:pPr eaLnBrk="1" fontAlgn="t" hangingPunct="1">
              <a:buNone/>
            </a:pPr>
            <a:r>
              <a:rPr lang="en-GB" sz="2000" b="0" dirty="0" smtClean="0">
                <a:solidFill>
                  <a:schemeClr val="tx1"/>
                </a:solidFill>
                <a:latin typeface="Arial Narrow" pitchFamily="34" charset="0"/>
              </a:rPr>
              <a:t>		09/10/2014                        18/03/2015</a:t>
            </a:r>
          </a:p>
          <a:p>
            <a:pPr eaLnBrk="1" fontAlgn="t" hangingPunct="1">
              <a:buNone/>
            </a:pPr>
            <a:r>
              <a:rPr lang="en-GB" sz="2000" b="0" dirty="0" smtClean="0">
                <a:solidFill>
                  <a:schemeClr val="tx1"/>
                </a:solidFill>
                <a:latin typeface="Arial Narrow" pitchFamily="34" charset="0"/>
              </a:rPr>
              <a:t>		17/12/2014                        17/06/2015</a:t>
            </a:r>
          </a:p>
          <a:p>
            <a:pPr eaLnBrk="1" fontAlgn="t" hangingPunct="1">
              <a:buNone/>
            </a:pPr>
            <a:r>
              <a:rPr lang="en-US" sz="2000" b="0" dirty="0" smtClean="0">
                <a:solidFill>
                  <a:schemeClr val="tx1"/>
                </a:solidFill>
                <a:latin typeface="Arial Narrow" pitchFamily="34" charset="0"/>
              </a:rPr>
              <a:t>                                                           17/09/2015</a:t>
            </a:r>
          </a:p>
          <a:p>
            <a:pPr eaLnBrk="1" fontAlgn="t" hangingPunct="1">
              <a:buNone/>
            </a:pPr>
            <a:r>
              <a:rPr lang="en-US" sz="2000" b="0" dirty="0" smtClean="0">
                <a:solidFill>
                  <a:schemeClr val="tx1"/>
                </a:solidFill>
                <a:latin typeface="Arial Narrow" pitchFamily="34" charset="0"/>
              </a:rPr>
              <a:t>                                                           16/12/2015</a:t>
            </a:r>
            <a:endParaRPr lang="en-GB" sz="2000" b="0" dirty="0" smtClean="0">
              <a:solidFill>
                <a:schemeClr val="tx1"/>
              </a:solidFill>
              <a:latin typeface="Arial Narrow" pitchFamily="34" charset="0"/>
            </a:endParaRPr>
          </a:p>
          <a:p>
            <a:pPr marL="780687" lvl="2" indent="-342900" eaLnBrk="1" hangingPunct="1">
              <a:spcBef>
                <a:spcPct val="35000"/>
              </a:spcBef>
              <a:buClr>
                <a:schemeClr val="accent6"/>
              </a:buClr>
              <a:buSzPct val="120000"/>
              <a:buFont typeface="Arial" panose="020B0604020202020204" pitchFamily="34" charset="0"/>
              <a:buChar char="•"/>
              <a:defRPr/>
            </a:pPr>
            <a:endParaRPr lang="en-US" sz="2400" dirty="0" smtClean="0"/>
          </a:p>
          <a:p>
            <a:pPr marL="780687" lvl="2" indent="-342900" eaLnBrk="1" hangingPunct="1">
              <a:spcBef>
                <a:spcPct val="35000"/>
              </a:spcBef>
              <a:buClr>
                <a:schemeClr val="accent6"/>
              </a:buClr>
              <a:buSzPct val="120000"/>
              <a:buFont typeface="Arial" panose="020B0604020202020204" pitchFamily="34" charset="0"/>
              <a:buChar char="•"/>
              <a:defRPr/>
            </a:pPr>
            <a:endParaRPr lang="en-GB" sz="1800" dirty="0" smtClean="0"/>
          </a:p>
          <a:p>
            <a:endParaRPr lang="en-GB" dirty="0"/>
          </a:p>
        </p:txBody>
      </p:sp>
      <p:sp>
        <p:nvSpPr>
          <p:cNvPr id="4" name="Footer Placeholder 3"/>
          <p:cNvSpPr>
            <a:spLocks noGrp="1"/>
          </p:cNvSpPr>
          <p:nvPr>
            <p:ph type="ftr" sz="quarter" idx="3"/>
          </p:nvPr>
        </p:nvSpPr>
        <p:spPr>
          <a:xfrm>
            <a:off x="467544" y="6553200"/>
            <a:ext cx="3456384" cy="160362"/>
          </a:xfrm>
        </p:spPr>
        <p:txBody>
          <a:bodyPr/>
          <a:lstStyle/>
          <a:p>
            <a:pPr fontAlgn="base">
              <a:spcBef>
                <a:spcPct val="0"/>
              </a:spcBef>
              <a:spcAft>
                <a:spcPct val="0"/>
              </a:spcAft>
              <a:defRPr/>
            </a:pPr>
            <a:endParaRPr lang="en-US" dirty="0"/>
          </a:p>
        </p:txBody>
      </p:sp>
      <p:sp>
        <p:nvSpPr>
          <p:cNvPr id="5" name="Slide Number Placeholder 4"/>
          <p:cNvSpPr>
            <a:spLocks noGrp="1"/>
          </p:cNvSpPr>
          <p:nvPr>
            <p:ph type="sldNum" sz="quarter" idx="4"/>
          </p:nvPr>
        </p:nvSpPr>
        <p:spPr>
          <a:xfrm>
            <a:off x="4067944" y="6553200"/>
            <a:ext cx="1008112" cy="160362"/>
          </a:xfrm>
        </p:spPr>
        <p:txBody>
          <a:bodyPr/>
          <a:lstStyle/>
          <a:p>
            <a:pPr fontAlgn="base">
              <a:spcBef>
                <a:spcPct val="0"/>
              </a:spcBef>
              <a:spcAft>
                <a:spcPct val="0"/>
              </a:spcAft>
              <a:defRPr/>
            </a:pPr>
            <a:r>
              <a:rPr lang="en-US" dirty="0" smtClean="0"/>
              <a:t>7</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50825" y="-171450"/>
            <a:ext cx="8713788" cy="7309693"/>
          </a:xfrm>
          <a:prstGeom prst="rect">
            <a:avLst/>
          </a:prstGeom>
          <a:noFill/>
          <a:ln w="9525">
            <a:noFill/>
            <a:miter lim="800000"/>
            <a:headEnd/>
            <a:tailEnd/>
          </a:ln>
        </p:spPr>
        <p:txBody>
          <a:bodyPr>
            <a:spAutoFit/>
          </a:bodyPr>
          <a:lstStyle/>
          <a:p>
            <a:endParaRPr lang="en-GB" altLang="en-US" sz="1400" dirty="0">
              <a:solidFill>
                <a:srgbClr val="0070C0"/>
              </a:solidFill>
              <a:ea typeface="Verdana" pitchFamily="34" charset="0"/>
              <a:cs typeface="Verdana" pitchFamily="34" charset="0"/>
            </a:endParaRPr>
          </a:p>
          <a:p>
            <a:pPr>
              <a:spcAft>
                <a:spcPts val="600"/>
              </a:spcAft>
            </a:pPr>
            <a:endParaRPr lang="en-GB" altLang="en-US" sz="2400" dirty="0">
              <a:solidFill>
                <a:srgbClr val="0070C0"/>
              </a:solidFill>
              <a:ea typeface="Verdana" pitchFamily="34" charset="0"/>
              <a:cs typeface="Verdana" pitchFamily="34" charset="0"/>
            </a:endParaRPr>
          </a:p>
          <a:p>
            <a:pPr>
              <a:spcAft>
                <a:spcPts val="600"/>
              </a:spcAft>
              <a:buFont typeface="Wingdings" pitchFamily="2" charset="2"/>
              <a:buChar char="ü"/>
            </a:pPr>
            <a:r>
              <a:rPr lang="en-GB" altLang="en-US" sz="2000" u="sng" dirty="0">
                <a:solidFill>
                  <a:srgbClr val="0070C0"/>
                </a:solidFill>
                <a:latin typeface="Arial Narrow" pitchFamily="34" charset="0"/>
                <a:ea typeface="Verdana" pitchFamily="34" charset="0"/>
                <a:cs typeface="Verdana" pitchFamily="34" charset="0"/>
              </a:rPr>
              <a:t>1</a:t>
            </a:r>
            <a:r>
              <a:rPr lang="en-GB" altLang="en-US" sz="2000" u="sng" baseline="30000" dirty="0">
                <a:solidFill>
                  <a:srgbClr val="0070C0"/>
                </a:solidFill>
                <a:latin typeface="Arial Narrow" pitchFamily="34" charset="0"/>
                <a:ea typeface="Verdana" pitchFamily="34" charset="0"/>
                <a:cs typeface="Verdana" pitchFamily="34" charset="0"/>
              </a:rPr>
              <a:t>st</a:t>
            </a:r>
            <a:r>
              <a:rPr lang="en-GB" altLang="en-US" sz="2000" u="sng" dirty="0">
                <a:solidFill>
                  <a:srgbClr val="0070C0"/>
                </a:solidFill>
                <a:latin typeface="Arial Narrow" pitchFamily="34" charset="0"/>
                <a:ea typeface="Verdana" pitchFamily="34" charset="0"/>
                <a:cs typeface="Verdana" pitchFamily="34" charset="0"/>
              </a:rPr>
              <a:t>  Cut-off date 18 June 2014</a:t>
            </a:r>
            <a:r>
              <a:rPr lang="en-GB" altLang="en-US" sz="2000" dirty="0">
                <a:solidFill>
                  <a:srgbClr val="0070C0"/>
                </a:solidFill>
                <a:latin typeface="Arial Narrow" pitchFamily="34" charset="0"/>
                <a:ea typeface="Verdana" pitchFamily="34" charset="0"/>
                <a:cs typeface="Verdana" pitchFamily="34" charset="0"/>
              </a:rPr>
              <a:t>:</a:t>
            </a:r>
          </a:p>
          <a:p>
            <a:pPr>
              <a:spcAft>
                <a:spcPts val="600"/>
              </a:spcAft>
            </a:pPr>
            <a:r>
              <a:rPr lang="en-GB" altLang="en-US" dirty="0">
                <a:latin typeface="Arial Narrow" pitchFamily="34" charset="0"/>
                <a:ea typeface="Verdana" pitchFamily="34" charset="0"/>
                <a:cs typeface="Verdana" pitchFamily="34" charset="0"/>
              </a:rPr>
              <a:t>2662 proposals </a:t>
            </a:r>
          </a:p>
          <a:p>
            <a:pPr marL="1198563" lvl="1" indent="-457200" eaLnBrk="0" hangingPunct="0">
              <a:buClr>
                <a:srgbClr val="000000"/>
              </a:buClr>
              <a:buSzPct val="100000"/>
              <a:buFont typeface="Arial" charset="0"/>
              <a:buChar char="•"/>
            </a:pPr>
            <a:r>
              <a:rPr lang="en-GB" altLang="en-US" dirty="0">
                <a:latin typeface="Arial Narrow" pitchFamily="34" charset="0"/>
                <a:ea typeface="Verdana" pitchFamily="34" charset="0"/>
                <a:cs typeface="Verdana" pitchFamily="34" charset="0"/>
              </a:rPr>
              <a:t>2503 single company applications</a:t>
            </a:r>
            <a:r>
              <a:rPr lang="en-GB" altLang="en-US" b="0" dirty="0">
                <a:latin typeface="Arial Narrow" pitchFamily="34" charset="0"/>
                <a:ea typeface="Verdana" pitchFamily="34" charset="0"/>
                <a:cs typeface="Verdana" pitchFamily="34" charset="0"/>
              </a:rPr>
              <a:t>. 119 consortia with 2 SMEs. 34 with 3 SMEs. 6 with 4 SMEs</a:t>
            </a:r>
          </a:p>
          <a:p>
            <a:pPr marL="1198563" lvl="1" indent="-457200" eaLnBrk="0" hangingPunct="0">
              <a:buClr>
                <a:srgbClr val="000000"/>
              </a:buClr>
              <a:buSzPct val="100000"/>
              <a:buFont typeface="Arial" charset="0"/>
              <a:buChar char="•"/>
            </a:pPr>
            <a:r>
              <a:rPr lang="en-GB" altLang="en-US" dirty="0">
                <a:latin typeface="Arial Narrow" pitchFamily="34" charset="0"/>
                <a:ea typeface="Verdana" pitchFamily="34" charset="0"/>
                <a:cs typeface="Verdana" pitchFamily="34" charset="0"/>
              </a:rPr>
              <a:t>Italy</a:t>
            </a:r>
            <a:r>
              <a:rPr lang="en-GB" altLang="en-US" b="0" dirty="0">
                <a:latin typeface="Arial Narrow" pitchFamily="34" charset="0"/>
                <a:ea typeface="Verdana" pitchFamily="34" charset="0"/>
                <a:cs typeface="Verdana" pitchFamily="34" charset="0"/>
              </a:rPr>
              <a:t> was the country with the highest number of proposals submitted (436), closely followed by </a:t>
            </a:r>
            <a:r>
              <a:rPr lang="en-GB" altLang="en-US" dirty="0">
                <a:latin typeface="Arial Narrow" pitchFamily="34" charset="0"/>
                <a:ea typeface="Verdana" pitchFamily="34" charset="0"/>
                <a:cs typeface="Verdana" pitchFamily="34" charset="0"/>
              </a:rPr>
              <a:t>Spain</a:t>
            </a:r>
            <a:r>
              <a:rPr lang="en-GB" altLang="en-US" b="0" dirty="0">
                <a:latin typeface="Arial Narrow" pitchFamily="34" charset="0"/>
                <a:ea typeface="Verdana" pitchFamily="34" charset="0"/>
                <a:cs typeface="Verdana" pitchFamily="34" charset="0"/>
              </a:rPr>
              <a:t> (420), </a:t>
            </a:r>
            <a:r>
              <a:rPr lang="en-GB" altLang="en-US" dirty="0">
                <a:latin typeface="Arial Narrow" pitchFamily="34" charset="0"/>
                <a:ea typeface="Verdana" pitchFamily="34" charset="0"/>
                <a:cs typeface="Verdana" pitchFamily="34" charset="0"/>
              </a:rPr>
              <a:t>UK</a:t>
            </a:r>
            <a:r>
              <a:rPr lang="en-GB" altLang="en-US" b="0" dirty="0">
                <a:latin typeface="Arial Narrow" pitchFamily="34" charset="0"/>
                <a:ea typeface="Verdana" pitchFamily="34" charset="0"/>
                <a:cs typeface="Verdana" pitchFamily="34" charset="0"/>
              </a:rPr>
              <a:t> (232) and Germany (188), </a:t>
            </a:r>
            <a:endParaRPr lang="en-GB" altLang="en-US" b="0" dirty="0" smtClean="0">
              <a:latin typeface="Arial Narrow" pitchFamily="34" charset="0"/>
              <a:ea typeface="Verdana" pitchFamily="34" charset="0"/>
              <a:cs typeface="Verdana" pitchFamily="34" charset="0"/>
            </a:endParaRPr>
          </a:p>
          <a:p>
            <a:pPr marL="1198563" lvl="1" indent="-457200" eaLnBrk="0" hangingPunct="0">
              <a:buClr>
                <a:srgbClr val="000000"/>
              </a:buClr>
              <a:buSzPct val="100000"/>
              <a:buFont typeface="Arial" charset="0"/>
              <a:buChar char="•"/>
            </a:pPr>
            <a:r>
              <a:rPr lang="en-GB" altLang="en-US" b="0" dirty="0" smtClean="0">
                <a:latin typeface="Arial Narrow" pitchFamily="34" charset="0"/>
                <a:ea typeface="Verdana" pitchFamily="34" charset="0"/>
                <a:cs typeface="Verdana" pitchFamily="34" charset="0"/>
              </a:rPr>
              <a:t>France </a:t>
            </a:r>
            <a:r>
              <a:rPr lang="en-GB" altLang="en-US" b="0" dirty="0">
                <a:latin typeface="Arial Narrow" pitchFamily="34" charset="0"/>
                <a:ea typeface="Verdana" pitchFamily="34" charset="0"/>
                <a:cs typeface="Verdana" pitchFamily="34" charset="0"/>
              </a:rPr>
              <a:t>(167) and Hungary (166)</a:t>
            </a:r>
          </a:p>
          <a:p>
            <a:pPr marL="1198563" lvl="1" indent="-457200" eaLnBrk="0" hangingPunct="0">
              <a:buClr>
                <a:srgbClr val="000000"/>
              </a:buClr>
              <a:buSzPct val="100000"/>
              <a:buFont typeface="Arial" charset="0"/>
              <a:buChar char="•"/>
            </a:pPr>
            <a:r>
              <a:rPr lang="en-GB" altLang="en-US" b="0" dirty="0">
                <a:latin typeface="Arial Narrow" pitchFamily="34" charset="0"/>
                <a:ea typeface="Verdana" pitchFamily="34" charset="0"/>
                <a:cs typeface="Verdana" pitchFamily="34" charset="0"/>
              </a:rPr>
              <a:t>The </a:t>
            </a:r>
            <a:r>
              <a:rPr lang="en-GB" altLang="en-US" dirty="0">
                <a:latin typeface="Arial Narrow" pitchFamily="34" charset="0"/>
                <a:ea typeface="Verdana" pitchFamily="34" charset="0"/>
                <a:cs typeface="Verdana" pitchFamily="34" charset="0"/>
              </a:rPr>
              <a:t>Open Disruptive Innovation (ODI) </a:t>
            </a:r>
            <a:r>
              <a:rPr lang="en-GB" altLang="en-US" b="0" dirty="0">
                <a:latin typeface="Arial Narrow" pitchFamily="34" charset="0"/>
                <a:ea typeface="Verdana" pitchFamily="34" charset="0"/>
                <a:cs typeface="Verdana" pitchFamily="34" charset="0"/>
              </a:rPr>
              <a:t>topic attracted by far the highest number of applications with 885. followed by low carbon energy systems (372). nanotechnologies (305) and eco-innovation/raw materials (241)</a:t>
            </a:r>
          </a:p>
          <a:p>
            <a:pPr marL="1198563" lvl="1" indent="-457200"/>
            <a:endParaRPr lang="es-ES_tradnl" altLang="en-US" b="0" dirty="0">
              <a:latin typeface="Arial Narrow" pitchFamily="34" charset="0"/>
              <a:ea typeface="Verdana" pitchFamily="34" charset="0"/>
              <a:cs typeface="Verdana" pitchFamily="34" charset="0"/>
            </a:endParaRPr>
          </a:p>
          <a:p>
            <a:pPr>
              <a:spcAft>
                <a:spcPts val="600"/>
              </a:spcAft>
              <a:buFont typeface="Wingdings" pitchFamily="2" charset="2"/>
              <a:buChar char="ü"/>
            </a:pPr>
            <a:r>
              <a:rPr lang="es-ES_tradnl" altLang="en-US" sz="2000" u="sng" dirty="0">
                <a:solidFill>
                  <a:srgbClr val="0070C0"/>
                </a:solidFill>
                <a:latin typeface="Arial Narrow" pitchFamily="34" charset="0"/>
                <a:ea typeface="Verdana" pitchFamily="34" charset="0"/>
                <a:cs typeface="Verdana" pitchFamily="34" charset="0"/>
              </a:rPr>
              <a:t>2</a:t>
            </a:r>
            <a:r>
              <a:rPr lang="en-GB" altLang="en-US" sz="2000" u="sng" baseline="30000" dirty="0" err="1">
                <a:solidFill>
                  <a:srgbClr val="0070C0"/>
                </a:solidFill>
                <a:latin typeface="Arial Narrow" pitchFamily="34" charset="0"/>
                <a:ea typeface="Verdana" pitchFamily="34" charset="0"/>
                <a:cs typeface="Verdana" pitchFamily="34" charset="0"/>
              </a:rPr>
              <a:t>nd</a:t>
            </a:r>
            <a:r>
              <a:rPr lang="es-ES_tradnl" altLang="en-US" sz="2000" u="sng" dirty="0">
                <a:solidFill>
                  <a:srgbClr val="0070C0"/>
                </a:solidFill>
                <a:latin typeface="Arial Narrow" pitchFamily="34" charset="0"/>
                <a:ea typeface="Verdana" pitchFamily="34" charset="0"/>
                <a:cs typeface="Verdana" pitchFamily="34" charset="0"/>
              </a:rPr>
              <a:t>  </a:t>
            </a:r>
            <a:r>
              <a:rPr lang="es-ES_tradnl" altLang="en-US" sz="2000" u="sng" dirty="0" err="1">
                <a:solidFill>
                  <a:srgbClr val="0070C0"/>
                </a:solidFill>
                <a:latin typeface="Arial Narrow" pitchFamily="34" charset="0"/>
                <a:ea typeface="Verdana" pitchFamily="34" charset="0"/>
                <a:cs typeface="Verdana" pitchFamily="34" charset="0"/>
              </a:rPr>
              <a:t>Cut</a:t>
            </a:r>
            <a:r>
              <a:rPr lang="es-ES_tradnl" altLang="en-US" sz="2000" u="sng" dirty="0">
                <a:solidFill>
                  <a:srgbClr val="0070C0"/>
                </a:solidFill>
                <a:latin typeface="Arial Narrow" pitchFamily="34" charset="0"/>
                <a:ea typeface="Verdana" pitchFamily="34" charset="0"/>
                <a:cs typeface="Verdana" pitchFamily="34" charset="0"/>
              </a:rPr>
              <a:t>-off date 24 </a:t>
            </a:r>
            <a:r>
              <a:rPr lang="es-ES_tradnl" altLang="en-US" sz="2000" u="sng" dirty="0" err="1">
                <a:solidFill>
                  <a:srgbClr val="0070C0"/>
                </a:solidFill>
                <a:latin typeface="Arial Narrow" pitchFamily="34" charset="0"/>
                <a:ea typeface="Verdana" pitchFamily="34" charset="0"/>
                <a:cs typeface="Verdana" pitchFamily="34" charset="0"/>
              </a:rPr>
              <a:t>September</a:t>
            </a:r>
            <a:r>
              <a:rPr lang="es-ES_tradnl" altLang="en-US" sz="2000" u="sng" dirty="0">
                <a:solidFill>
                  <a:srgbClr val="0070C0"/>
                </a:solidFill>
                <a:latin typeface="Arial Narrow" pitchFamily="34" charset="0"/>
                <a:ea typeface="Verdana" pitchFamily="34" charset="0"/>
                <a:cs typeface="Verdana" pitchFamily="34" charset="0"/>
              </a:rPr>
              <a:t> 2014</a:t>
            </a:r>
            <a:r>
              <a:rPr lang="es-ES_tradnl" altLang="en-US" sz="2000" dirty="0">
                <a:solidFill>
                  <a:srgbClr val="0070C0"/>
                </a:solidFill>
                <a:latin typeface="Arial Narrow" pitchFamily="34" charset="0"/>
                <a:ea typeface="Verdana" pitchFamily="34" charset="0"/>
                <a:cs typeface="Verdana" pitchFamily="34" charset="0"/>
              </a:rPr>
              <a:t>:</a:t>
            </a:r>
          </a:p>
          <a:p>
            <a:pPr>
              <a:spcAft>
                <a:spcPts val="600"/>
              </a:spcAft>
            </a:pPr>
            <a:r>
              <a:rPr lang="es-ES_tradnl" altLang="en-US" dirty="0">
                <a:latin typeface="Arial Narrow" pitchFamily="34" charset="0"/>
                <a:ea typeface="Verdana" pitchFamily="34" charset="0"/>
                <a:cs typeface="Verdana" pitchFamily="34" charset="0"/>
              </a:rPr>
              <a:t>1944 </a:t>
            </a:r>
            <a:r>
              <a:rPr lang="es-ES_tradnl" altLang="en-US" dirty="0" err="1">
                <a:latin typeface="Arial Narrow" pitchFamily="34" charset="0"/>
                <a:ea typeface="Verdana" pitchFamily="34" charset="0"/>
                <a:cs typeface="Verdana" pitchFamily="34" charset="0"/>
              </a:rPr>
              <a:t>proposals</a:t>
            </a:r>
            <a:endParaRPr lang="en-GB" altLang="en-US" dirty="0">
              <a:latin typeface="Arial Narrow" pitchFamily="34" charset="0"/>
              <a:ea typeface="Verdana" pitchFamily="34" charset="0"/>
              <a:cs typeface="Verdana" pitchFamily="34" charset="0"/>
            </a:endParaRPr>
          </a:p>
          <a:p>
            <a:pPr marL="1198563" lvl="1" indent="-457200" eaLnBrk="0" hangingPunct="0">
              <a:buClr>
                <a:srgbClr val="000000"/>
              </a:buClr>
              <a:buSzPct val="100000"/>
              <a:buFont typeface="Arial" charset="0"/>
              <a:buChar char="•"/>
            </a:pPr>
            <a:r>
              <a:rPr lang="en-GB" altLang="en-US" b="0" dirty="0">
                <a:latin typeface="Arial Narrow" pitchFamily="34" charset="0"/>
                <a:ea typeface="Verdana" pitchFamily="34" charset="0"/>
                <a:cs typeface="Verdana" pitchFamily="34" charset="0"/>
              </a:rPr>
              <a:t>The </a:t>
            </a:r>
            <a:r>
              <a:rPr lang="en-GB" altLang="en-US" dirty="0">
                <a:latin typeface="Arial Narrow" pitchFamily="34" charset="0"/>
                <a:ea typeface="Verdana" pitchFamily="34" charset="0"/>
                <a:cs typeface="Verdana" pitchFamily="34" charset="0"/>
              </a:rPr>
              <a:t>ranking by country remains the same as in June</a:t>
            </a:r>
            <a:r>
              <a:rPr lang="en-GB" altLang="en-US" b="0" dirty="0">
                <a:latin typeface="Arial Narrow" pitchFamily="34" charset="0"/>
                <a:ea typeface="Verdana" pitchFamily="34" charset="0"/>
                <a:cs typeface="Verdana" pitchFamily="34" charset="0"/>
              </a:rPr>
              <a:t>. with Italy in the lead in terms of number of applications (351). followed by Spain (283), United Kingdom (149), Germany (128), France (93) and Hungary (91)</a:t>
            </a:r>
          </a:p>
          <a:p>
            <a:pPr marL="1198563" lvl="1" indent="-457200" eaLnBrk="0" hangingPunct="0">
              <a:buClr>
                <a:srgbClr val="000000"/>
              </a:buClr>
              <a:buSzPct val="100000"/>
              <a:buFont typeface="Arial" charset="0"/>
              <a:buChar char="•"/>
            </a:pPr>
            <a:r>
              <a:rPr lang="en-GB" altLang="en-US" dirty="0">
                <a:latin typeface="Arial Narrow" pitchFamily="34" charset="0"/>
                <a:ea typeface="Verdana" pitchFamily="34" charset="0"/>
                <a:cs typeface="Verdana" pitchFamily="34" charset="0"/>
              </a:rPr>
              <a:t>Open Disruptive Innovation (ODI) </a:t>
            </a:r>
            <a:r>
              <a:rPr lang="en-GB" altLang="en-US" b="0" dirty="0">
                <a:latin typeface="Arial Narrow" pitchFamily="34" charset="0"/>
                <a:ea typeface="Verdana" pitchFamily="34" charset="0"/>
                <a:cs typeface="Verdana" pitchFamily="34" charset="0"/>
              </a:rPr>
              <a:t>attracted again the biggest number of proposals (608), also followed by low carbon energy systems (268), nanotechnologies (234) and eco-innovation/raw materials (199)</a:t>
            </a:r>
          </a:p>
          <a:p>
            <a:pPr marL="1198563" lvl="1" indent="-457200" eaLnBrk="0" hangingPunct="0">
              <a:buClr>
                <a:srgbClr val="000000"/>
              </a:buClr>
              <a:buSzPct val="100000"/>
              <a:buFont typeface="Arial" charset="0"/>
              <a:buChar char="•"/>
            </a:pPr>
            <a:r>
              <a:rPr lang="en-GB" altLang="en-US" b="0" dirty="0">
                <a:latin typeface="Arial Narrow" pitchFamily="34" charset="0"/>
                <a:ea typeface="Verdana" pitchFamily="34" charset="0"/>
                <a:cs typeface="Verdana" pitchFamily="34" charset="0"/>
              </a:rPr>
              <a:t>No further information yet on applicants</a:t>
            </a:r>
          </a:p>
          <a:p>
            <a:endParaRPr lang="en-GB" altLang="en-US" sz="2400" b="0" dirty="0">
              <a:solidFill>
                <a:srgbClr val="0070C0"/>
              </a:solidFill>
              <a:ea typeface="Verdana" pitchFamily="34" charset="0"/>
              <a:cs typeface="Verdana" pitchFamily="34" charset="0"/>
            </a:endParaRPr>
          </a:p>
          <a:p>
            <a:endParaRPr lang="en-GB" altLang="en-US" sz="2000" dirty="0">
              <a:solidFill>
                <a:schemeClr val="accent2"/>
              </a:solidFill>
              <a:ea typeface="Verdana" pitchFamily="34" charset="0"/>
              <a:cs typeface="Verdana" pitchFamily="34" charset="0"/>
            </a:endParaRPr>
          </a:p>
        </p:txBody>
      </p:sp>
      <p:sp>
        <p:nvSpPr>
          <p:cNvPr id="3" name="Title 1"/>
          <p:cNvSpPr txBox="1">
            <a:spLocks/>
          </p:cNvSpPr>
          <p:nvPr/>
        </p:nvSpPr>
        <p:spPr bwMode="auto">
          <a:xfrm>
            <a:off x="179388" y="0"/>
            <a:ext cx="8229600" cy="86836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0147" tIns="40074" rIns="80147" bIns="40074"/>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a:defRPr/>
            </a:pPr>
            <a:r>
              <a:rPr lang="en-GB" sz="2400" kern="0" dirty="0" smtClean="0">
                <a:solidFill>
                  <a:schemeClr val="tx1"/>
                </a:solidFill>
                <a:latin typeface="Arial Narrow" pitchFamily="34" charset="0"/>
              </a:rPr>
              <a:t>SME Instrument – Phase 1 - Submission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ctr">
            <a:noFill/>
            <a:miter lim="800000"/>
            <a:headEnd/>
            <a:tailEnd/>
          </a:ln>
          <a:effectLst/>
        </p:spPr>
      </p:pic>
      <p:sp>
        <p:nvSpPr>
          <p:cNvPr id="28675" name="TextBox 1"/>
          <p:cNvSpPr txBox="1">
            <a:spLocks noChangeArrowheads="1"/>
          </p:cNvSpPr>
          <p:nvPr/>
        </p:nvSpPr>
        <p:spPr bwMode="auto">
          <a:xfrm>
            <a:off x="2497138" y="908050"/>
            <a:ext cx="3946525" cy="277813"/>
          </a:xfrm>
          <a:prstGeom prst="rect">
            <a:avLst/>
          </a:prstGeom>
          <a:noFill/>
          <a:ln w="9525">
            <a:noFill/>
            <a:miter lim="800000"/>
            <a:headEnd/>
            <a:tailEnd/>
          </a:ln>
        </p:spPr>
        <p:txBody>
          <a:bodyPr wrap="none">
            <a:spAutoFit/>
          </a:bodyPr>
          <a:lstStyle/>
          <a:p>
            <a:r>
              <a:rPr lang="en-GB" altLang="en-US" sz="1200">
                <a:solidFill>
                  <a:schemeClr val="tx1"/>
                </a:solidFill>
              </a:rPr>
              <a:t>only countries with submissions are shown</a:t>
            </a:r>
          </a:p>
        </p:txBody>
      </p:sp>
      <p:pic>
        <p:nvPicPr>
          <p:cNvPr id="28676" name="Picture 5" descr="http://ec.europa.eu/easme/images/sme/SME-instrument-phase1-201409-countries.png"/>
          <p:cNvPicPr>
            <a:picLocks noChangeAspect="1" noChangeArrowheads="1"/>
          </p:cNvPicPr>
          <p:nvPr/>
        </p:nvPicPr>
        <p:blipFill>
          <a:blip r:embed="rId3" cstate="print"/>
          <a:srcRect/>
          <a:stretch>
            <a:fillRect/>
          </a:stretch>
        </p:blipFill>
        <p:spPr bwMode="auto">
          <a:xfrm>
            <a:off x="9525" y="-3175"/>
            <a:ext cx="9242425" cy="686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1951</TotalTime>
  <Words>1071</Words>
  <Application>Microsoft Office PowerPoint</Application>
  <PresentationFormat>On-screen Show (4:3)</PresentationFormat>
  <Paragraphs>199</Paragraphs>
  <Slides>22</Slides>
  <Notes>5</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Slipstream</vt:lpstr>
      <vt:lpstr>Default Design</vt:lpstr>
      <vt:lpstr>Slide 1</vt:lpstr>
      <vt:lpstr> https://ec.europa.eu/easme/en The EASME replaces the EACI (Executive Agency for Competitiveness and Innovation).   Programmes  -  Most of COSME, the EU programme for the Competitiveness of Enterprises and Small and Medium-sized Enterprises (SMEs), including Enterprise Europe Network (EEN), Your Europe Business;  -  Part of Horizon 2020, the EU Framework Programme for Research and Innovation, and in particular:                 - Part II 'Industrial leadership':   -Innovation in SMEs (including the European IPR Helpdesk)  -The Sustainable Industry Low Carbon Scheme (SILC II)  - part of the Leadership in Enabling and Industrial Technol                 - Part III 'Societal challenges':   -The Energy Efficiency part of the challenge ‘Secure, Clean and Efficient Energy’;  -The calls for proposals in the fields of waste, water innovation and sustainable supply of raw material under the challenge   ‘Climate action, Environment, Resource Efficiency and Raw Materials’                 - The SME instrument   Part of the EU programme for the Environment and Climate action (LIFE)  Part of the European Maritime and Fisheries Fund (EMFF)  The legacy of the Intelligent Energy – Europe programme and the Eco-innovation initiative   </vt:lpstr>
      <vt:lpstr>Slide 3</vt:lpstr>
      <vt:lpstr>An Encouraging Start!</vt:lpstr>
      <vt:lpstr>Slide 5</vt:lpstr>
      <vt:lpstr>Themes for 2014-2015</vt:lpstr>
      <vt:lpstr>Implementation</vt:lpstr>
      <vt:lpstr>Slide 8</vt:lpstr>
      <vt:lpstr>Slide 9</vt:lpstr>
      <vt:lpstr>Slide 10</vt:lpstr>
      <vt:lpstr>  First analysis of reasons for unsuccessful phase 1 proposals:</vt:lpstr>
      <vt:lpstr>Lessons learned and aspects for improvement:</vt:lpstr>
      <vt:lpstr>      ACCESUL LA FINANȚAREA DE RISC  </vt:lpstr>
      <vt:lpstr>ACCESUL LA FINANȚAREA DE RISC  Priorități pe termen scurt:  - Continuarea activităților care s-au dovedit eficiente în sprijinul acordat cercetării și inovării în perioada 2007-2013; - Orientarea accesului la finanțarea de risc către firmele mijlocii (‘midcaps’).     INSTRUMENTE DE FINANȚARE    1. Mecanismul de împrumut – Debt Financing   2. Mecanismul de capitaluri proprii – Equity Financing   </vt:lpstr>
      <vt:lpstr>         </vt:lpstr>
      <vt:lpstr>       </vt:lpstr>
      <vt:lpstr>   MidCap Guarantee - rolled out through financial intermediaries guaranteed against a portion of their potential losses by EIB.  - guarantees and counter-guarantees on debt financing &lt;€50 million - for innovative midcaps (&lt; 3000 FTEs) not eligible under InnovFin SME Guarantee   Mid Cap Growth Finance - Direct long term senior, subordinated or mezzanine loans from EIB €7.5 mn &lt; €25 mn  - for innovative larger midcaps (&lt; 3000 FTEs), but also SMEs and small midc</vt:lpstr>
      <vt:lpstr>  -  Direct loans and guarantees from EIB for larger projects   -  €25 mn to €300 mn (more in exceptional cases)   -  R&amp;I projects emanating from larger firms - universities and public research organisations - R&amp;I infrastructures (including innovation-enabling infrastructures) - public-private partnerships; - special-purpose vehicles or projects </vt:lpstr>
      <vt:lpstr>  Project advisory work - Improve bankability and investment readiness of large, complex R&amp;I projects  - Advise specific public-private consortia, R&amp;I driven companies (midcaps or larger), Joint Technology Initiatives, PPPs,  R&amp;I clusters, EC and MS   Horizontal activities - Improve framework conditions for access to finance (web-based portal, criteria notes,…)  - Prepare studies to improve effectiveness of H2020 FI to address specific sectors/R&amp;I projects needs  - Develop “business case” for new financing mechanisms to support specific R&amp;I policy objectives </vt:lpstr>
      <vt:lpstr>- Improve access to risk finance by early-stage RDI-driven SMEs (and small midcaps) located in Member States or in Horizon 2020 Associated Countries - Support early-stage risk capital funds (via EIF) that invest, on a predominantly cross-border basis, in individual enterprises.  - COSME programme's Equity Facility for Growth (EFG) complements this facility by focusing on growth-stage SMEs. - Pro-rata funding for multistage funds  - With EU financial contribution ca. €0.4 bn (2014-2020), leverage effect expected of at least 5 (i.e. total investments of VC funds supported of at least €2 bn) - Signature and launch foreseen by end-2014.  MEN va organiza un eveniment cu reprezentantii EIB la Bucuresti in Martie-Aprrilie 2015! </vt:lpstr>
      <vt:lpstr>                                     Adrese utile Horizon 2020  General portal http://ec.europa.eu/research/horizon2020/index_en.cfm?pg=home&amp;video=none http://orizont.research.edu.ro/ http://ec.europa.eu/enterprise/policies/sme/index_en.htm  Contact: orizont2020@ancs.ro  Horizon 2020 Financial Instruments RSFF: http://www.eib.org/products/rsff/ RSI : www.eif.org/what_we_do/guarantees/RSI/index.htm  EU Access to Finance Specific portal: www.europa.eu/youreurope/business/index_en.htm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camelia.marinescu</dc:creator>
  <cp:lastModifiedBy>SiMo</cp:lastModifiedBy>
  <cp:revision>401</cp:revision>
  <dcterms:created xsi:type="dcterms:W3CDTF">2013-11-19T12:32:41Z</dcterms:created>
  <dcterms:modified xsi:type="dcterms:W3CDTF">2014-10-16T07:01:41Z</dcterms:modified>
</cp:coreProperties>
</file>